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m" ContentType="application/vnd.ms-excel.sheet.macroEnabled.12"/>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4.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4.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Masters/slideMaster2.xml" ContentType="application/vnd.openxmlformats-officedocument.presentationml.slideMaster+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webextensions/webextension2.xml" ContentType="application/vnd.ms-office.webextension+xml"/>
  <Override PartName="/ppt/webextensions/webextension1.xml" ContentType="application/vnd.ms-office.webextension+xml"/>
  <Override PartName="/ppt/webextensions/taskpanes.xml" ContentType="application/vnd.ms-office.webextensiontaskpane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 id="2147483751" r:id="rId2"/>
  </p:sldMasterIdLst>
  <p:notesMasterIdLst>
    <p:notesMasterId r:id="rId37"/>
  </p:notesMasterIdLst>
  <p:handoutMasterIdLst>
    <p:handoutMasterId r:id="rId38"/>
  </p:handoutMasterIdLst>
  <p:sldIdLst>
    <p:sldId id="256" r:id="rId3"/>
    <p:sldId id="1969" r:id="rId4"/>
    <p:sldId id="261" r:id="rId5"/>
    <p:sldId id="1979" r:id="rId6"/>
    <p:sldId id="3761" r:id="rId7"/>
    <p:sldId id="1968" r:id="rId8"/>
    <p:sldId id="3756" r:id="rId9"/>
    <p:sldId id="3757" r:id="rId10"/>
    <p:sldId id="3758" r:id="rId11"/>
    <p:sldId id="3759" r:id="rId12"/>
    <p:sldId id="1967" r:id="rId13"/>
    <p:sldId id="3764" r:id="rId14"/>
    <p:sldId id="300" r:id="rId15"/>
    <p:sldId id="1876" r:id="rId16"/>
    <p:sldId id="278" r:id="rId17"/>
    <p:sldId id="1420" r:id="rId18"/>
    <p:sldId id="1970" r:id="rId19"/>
    <p:sldId id="3762" r:id="rId20"/>
    <p:sldId id="3745" r:id="rId21"/>
    <p:sldId id="1973" r:id="rId22"/>
    <p:sldId id="3746" r:id="rId23"/>
    <p:sldId id="1974" r:id="rId24"/>
    <p:sldId id="3747" r:id="rId25"/>
    <p:sldId id="1975" r:id="rId26"/>
    <p:sldId id="3749" r:id="rId27"/>
    <p:sldId id="1976" r:id="rId28"/>
    <p:sldId id="3751" r:id="rId29"/>
    <p:sldId id="1977" r:id="rId30"/>
    <p:sldId id="3754" r:id="rId31"/>
    <p:sldId id="1978" r:id="rId32"/>
    <p:sldId id="3768" r:id="rId33"/>
    <p:sldId id="3769" r:id="rId34"/>
    <p:sldId id="280" r:id="rId35"/>
    <p:sldId id="200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528" userDrawn="1">
          <p15:clr>
            <a:srgbClr val="A4A3A4"/>
          </p15:clr>
        </p15:guide>
        <p15:guide id="5" pos="5520" userDrawn="1">
          <p15:clr>
            <a:srgbClr val="A4A3A4"/>
          </p15:clr>
        </p15:guide>
        <p15:guide id="6" orient="horz" pos="4032" userDrawn="1">
          <p15:clr>
            <a:srgbClr val="A4A3A4"/>
          </p15:clr>
        </p15:guide>
        <p15:guide id="8" pos="48" userDrawn="1">
          <p15:clr>
            <a:srgbClr val="A4A3A4"/>
          </p15:clr>
        </p15:guide>
        <p15:guide id="9" pos="5712" userDrawn="1">
          <p15:clr>
            <a:srgbClr val="A4A3A4"/>
          </p15:clr>
        </p15:guide>
        <p15:guide id="10" pos="792" userDrawn="1">
          <p15:clr>
            <a:srgbClr val="A4A3A4"/>
          </p15:clr>
        </p15:guide>
        <p15:guide id="12" orient="horz" pos="2304" userDrawn="1">
          <p15:clr>
            <a:srgbClr val="A4A3A4"/>
          </p15:clr>
        </p15:guide>
        <p15:guide id="13" orient="horz" pos="2232" userDrawn="1">
          <p15:clr>
            <a:srgbClr val="A4A3A4"/>
          </p15:clr>
        </p15:guide>
        <p15:guide id="14" pos="3024" userDrawn="1">
          <p15:clr>
            <a:srgbClr val="A4A3A4"/>
          </p15:clr>
        </p15:guide>
        <p15:guide id="15" orient="horz" pos="1416" userDrawn="1">
          <p15:clr>
            <a:srgbClr val="A4A3A4"/>
          </p15:clr>
        </p15:guide>
        <p15:guide id="16" orient="horz" pos="3864" userDrawn="1">
          <p15:clr>
            <a:srgbClr val="A4A3A4"/>
          </p15:clr>
        </p15:guide>
        <p15:guide id="17" userDrawn="1">
          <p15:clr>
            <a:srgbClr val="A4A3A4"/>
          </p15:clr>
        </p15:guide>
        <p15:guide id="18" orient="horz" pos="4320" userDrawn="1">
          <p15:clr>
            <a:srgbClr val="A4A3A4"/>
          </p15:clr>
        </p15:guide>
        <p15:guide id="19" orient="horz" pos="1872" userDrawn="1">
          <p15:clr>
            <a:srgbClr val="A4A3A4"/>
          </p15:clr>
        </p15:guide>
        <p15:guide id="20" orient="horz" pos="1968" userDrawn="1">
          <p15:clr>
            <a:srgbClr val="A4A3A4"/>
          </p15:clr>
        </p15:guide>
        <p15:guide id="21" pos="5280" userDrawn="1">
          <p15:clr>
            <a:srgbClr val="A4A3A4"/>
          </p15:clr>
        </p15:guide>
        <p15:guide id="22" orient="horz" pos="744" userDrawn="1">
          <p15:clr>
            <a:srgbClr val="A4A3A4"/>
          </p15:clr>
        </p15:guide>
      </p15:sldGuideLst>
    </p:ext>
    <p:ext uri="{2D200454-40CA-4A62-9FC3-DE9A4176ACB9}">
      <p15:notesGuideLst xmlns:p15="http://schemas.microsoft.com/office/powerpoint/2012/main">
        <p15:guide id="1" orient="horz" pos="2159">
          <p15:clr>
            <a:srgbClr val="A4A3A4"/>
          </p15:clr>
        </p15:guide>
        <p15:guide id="2" pos="2879">
          <p15:clr>
            <a:srgbClr val="A4A3A4"/>
          </p15:clr>
        </p15:guide>
        <p15:guide id="3" orient="horz" pos="719">
          <p15:clr>
            <a:srgbClr val="A4A3A4"/>
          </p15:clr>
        </p15:guide>
        <p15:guide id="4" pos="527">
          <p15:clr>
            <a:srgbClr val="A4A3A4"/>
          </p15:clr>
        </p15:guide>
        <p15:guide id="5" pos="5519">
          <p15:clr>
            <a:srgbClr val="A4A3A4"/>
          </p15:clr>
        </p15:guide>
        <p15:guide id="6" orient="horz" pos="3935">
          <p15:clr>
            <a:srgbClr val="A4A3A4"/>
          </p15:clr>
        </p15:guide>
        <p15:guide id="7" orient="horz" pos="575">
          <p15:clr>
            <a:srgbClr val="A4A3A4"/>
          </p15:clr>
        </p15:guide>
        <p15:guide id="8" pos="47">
          <p15:clr>
            <a:srgbClr val="A4A3A4"/>
          </p15:clr>
        </p15:guide>
        <p15:guide id="9" pos="5711">
          <p15:clr>
            <a:srgbClr val="A4A3A4"/>
          </p15:clr>
        </p15:guide>
        <p15:guide id="10" pos="815">
          <p15:clr>
            <a:srgbClr val="A4A3A4"/>
          </p15:clr>
        </p15:guide>
        <p15:guide id="11" pos="4943">
          <p15:clr>
            <a:srgbClr val="A4A3A4"/>
          </p15:clr>
        </p15:guide>
        <p15:guide id="12" pos="2878">
          <p15:clr>
            <a:srgbClr val="A4A3A4"/>
          </p15:clr>
        </p15:guide>
        <p15:guide id="13" orient="horz" pos="718">
          <p15:clr>
            <a:srgbClr val="A4A3A4"/>
          </p15:clr>
        </p15:guide>
        <p15:guide id="14" pos="526">
          <p15:clr>
            <a:srgbClr val="A4A3A4"/>
          </p15:clr>
        </p15:guide>
        <p15:guide id="15" pos="5518">
          <p15:clr>
            <a:srgbClr val="A4A3A4"/>
          </p15:clr>
        </p15:guide>
        <p15:guide id="16" orient="horz" pos="3934">
          <p15:clr>
            <a:srgbClr val="A4A3A4"/>
          </p15:clr>
        </p15:guide>
        <p15:guide id="17" pos="5710">
          <p15:clr>
            <a:srgbClr val="A4A3A4"/>
          </p15:clr>
        </p15:guide>
        <p15:guide id="18" pos="814">
          <p15:clr>
            <a:srgbClr val="A4A3A4"/>
          </p15:clr>
        </p15:guide>
        <p15:guide id="19" pos="4942">
          <p15:clr>
            <a:srgbClr val="A4A3A4"/>
          </p15:clr>
        </p15:guide>
        <p15:guide id="20" orient="horz" pos="2303">
          <p15:clr>
            <a:srgbClr val="A4A3A4"/>
          </p15:clr>
        </p15:guide>
        <p15:guide id="21" orient="horz" pos="223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danna Peroff" initials="JP" lastIdx="0" clrIdx="0"/>
  <p:cmAuthor id="2" name="Tristin Autrey" initials="TA" lastIdx="2" clrIdx="0"/>
  <p:cmAuthor id="3" name="sallystocker1@gmail.com" initials="sa" lastIdx="6" clrIdx="1">
    <p:extLst>
      <p:ext uri="{19B8F6BF-5375-455C-9EA6-DF929625EA0E}">
        <p15:presenceInfo xmlns:p15="http://schemas.microsoft.com/office/powerpoint/2012/main" userId="S::urn:spo:guest#sallystocker1@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92857"/>
    <a:srgbClr val="541E64"/>
    <a:srgbClr val="DEADFF"/>
    <a:srgbClr val="222FFF"/>
    <a:srgbClr val="0000FF"/>
    <a:srgbClr val="02016B"/>
    <a:srgbClr val="192957"/>
    <a:srgbClr val="1E7DE4"/>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8"/>
    <p:restoredTop sz="92381"/>
  </p:normalViewPr>
  <p:slideViewPr>
    <p:cSldViewPr snapToGrid="0">
      <p:cViewPr varScale="1">
        <p:scale>
          <a:sx n="118" d="100"/>
          <a:sy n="118" d="100"/>
        </p:scale>
        <p:origin x="1848" y="192"/>
      </p:cViewPr>
      <p:guideLst>
        <p:guide orient="horz" pos="2160"/>
        <p:guide pos="2880"/>
        <p:guide pos="528"/>
        <p:guide pos="5520"/>
        <p:guide orient="horz" pos="4032"/>
        <p:guide pos="48"/>
        <p:guide pos="5712"/>
        <p:guide pos="792"/>
        <p:guide orient="horz" pos="2304"/>
        <p:guide orient="horz" pos="2232"/>
        <p:guide pos="3024"/>
        <p:guide orient="horz" pos="1416"/>
        <p:guide orient="horz" pos="3864"/>
        <p:guide/>
        <p:guide orient="horz" pos="4320"/>
        <p:guide orient="horz" pos="1872"/>
        <p:guide orient="horz" pos="1968"/>
        <p:guide pos="5280"/>
        <p:guide orient="horz" pos="744"/>
      </p:guideLst>
    </p:cSldViewPr>
  </p:slideViewPr>
  <p:notesTextViewPr>
    <p:cViewPr>
      <p:scale>
        <a:sx n="1" d="1"/>
        <a:sy n="1" d="1"/>
      </p:scale>
      <p:origin x="0" y="0"/>
    </p:cViewPr>
  </p:notesTextViewPr>
  <p:sorterViewPr>
    <p:cViewPr>
      <p:scale>
        <a:sx n="1" d="1"/>
        <a:sy n="1" d="1"/>
      </p:scale>
      <p:origin x="0" y="0"/>
    </p:cViewPr>
  </p:sorterViewPr>
  <p:notesViewPr>
    <p:cSldViewPr snapToGrid="0">
      <p:cViewPr>
        <p:scale>
          <a:sx n="110" d="100"/>
          <a:sy n="110" d="100"/>
        </p:scale>
        <p:origin x="5312" y="424"/>
      </p:cViewPr>
      <p:guideLst>
        <p:guide orient="horz" pos="2159"/>
        <p:guide pos="2879"/>
        <p:guide orient="horz" pos="719"/>
        <p:guide pos="527"/>
        <p:guide pos="5519"/>
        <p:guide orient="horz" pos="3935"/>
        <p:guide orient="horz" pos="575"/>
        <p:guide pos="47"/>
        <p:guide pos="5711"/>
        <p:guide pos="815"/>
        <p:guide pos="4943"/>
        <p:guide pos="2878"/>
        <p:guide orient="horz" pos="718"/>
        <p:guide pos="526"/>
        <p:guide pos="5518"/>
        <p:guide orient="horz" pos="3934"/>
        <p:guide pos="5710"/>
        <p:guide pos="814"/>
        <p:guide pos="4942"/>
        <p:guide orient="horz" pos="2303"/>
        <p:guide orient="horz" pos="223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46"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999">
                <a:latin typeface="Arial"/>
                <a:cs typeface="Arial"/>
              </a:defRPr>
            </a:pPr>
            <a:r>
              <a:rPr lang="en-US" sz="1800" dirty="0">
                <a:solidFill>
                  <a:schemeClr val="tx1"/>
                </a:solidFill>
                <a:latin typeface="Arial"/>
                <a:cs typeface="Arial"/>
              </a:rPr>
              <a:t>Work Breakdown</a:t>
            </a:r>
          </a:p>
        </c:rich>
      </c:tx>
      <c:overlay val="0"/>
    </c:title>
    <c:autoTitleDeleted val="0"/>
    <c:plotArea>
      <c:layout/>
      <c:pieChart>
        <c:varyColors val="1"/>
        <c:ser>
          <c:idx val="0"/>
          <c:order val="0"/>
          <c:tx>
            <c:strRef>
              <c:f>Sheet1!$B$1</c:f>
              <c:strCache>
                <c:ptCount val="1"/>
                <c:pt idx="0">
                  <c:v>Work Breakdown</c:v>
                </c:pt>
              </c:strCache>
            </c:strRef>
          </c:tx>
          <c:dPt>
            <c:idx val="0"/>
            <c:bubble3D val="0"/>
            <c:spPr>
              <a:solidFill>
                <a:schemeClr val="accent1"/>
              </a:solidFill>
            </c:spPr>
            <c:extLst>
              <c:ext xmlns:c16="http://schemas.microsoft.com/office/drawing/2014/chart" uri="{C3380CC4-5D6E-409C-BE32-E72D297353CC}">
                <c16:uniqueId val="{00000000-D4BF-42A2-A334-56AB6C2A6A0C}"/>
              </c:ext>
            </c:extLst>
          </c:dPt>
          <c:dPt>
            <c:idx val="1"/>
            <c:bubble3D val="0"/>
            <c:spPr>
              <a:solidFill>
                <a:schemeClr val="tx2"/>
              </a:solidFill>
            </c:spPr>
            <c:extLst>
              <c:ext xmlns:c16="http://schemas.microsoft.com/office/drawing/2014/chart" uri="{C3380CC4-5D6E-409C-BE32-E72D297353CC}">
                <c16:uniqueId val="{00000001-D4BF-42A2-A334-56AB6C2A6A0C}"/>
              </c:ext>
            </c:extLst>
          </c:dPt>
          <c:dLbls>
            <c:dLbl>
              <c:idx val="0"/>
              <c:layout>
                <c:manualLayout>
                  <c:x val="2.5846151253565201E-2"/>
                  <c:y val="-7.5350045094903098E-4"/>
                </c:manualLayout>
              </c:layout>
              <c:tx>
                <c:rich>
                  <a:bodyPr/>
                  <a:lstStyle/>
                  <a:p>
                    <a:pPr>
                      <a:defRPr sz="1400"/>
                    </a:pPr>
                    <a:r>
                      <a:rPr lang="en-US" sz="1400" dirty="0">
                        <a:solidFill>
                          <a:schemeClr val="tx1"/>
                        </a:solidFill>
                      </a:rPr>
                      <a:t>Projects 80%</a:t>
                    </a:r>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4BF-42A2-A334-56AB6C2A6A0C}"/>
                </c:ext>
              </c:extLst>
            </c:dLbl>
            <c:dLbl>
              <c:idx val="1"/>
              <c:layout>
                <c:manualLayout>
                  <c:x val="-2.1589317106677601E-2"/>
                  <c:y val="8.8567110275845282E-3"/>
                </c:manualLayout>
              </c:layout>
              <c:tx>
                <c:rich>
                  <a:bodyPr/>
                  <a:lstStyle/>
                  <a:p>
                    <a:pPr>
                      <a:defRPr sz="1400"/>
                    </a:pPr>
                    <a:r>
                      <a:rPr lang="en-US" sz="1400" dirty="0">
                        <a:solidFill>
                          <a:schemeClr val="tx1"/>
                        </a:solidFill>
                      </a:rPr>
                      <a:t>Capability Building 20%</a:t>
                    </a:r>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4BF-42A2-A334-56AB6C2A6A0C}"/>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Projects</c:v>
                </c:pt>
                <c:pt idx="1">
                  <c:v>Capbility Building</c:v>
                </c:pt>
              </c:strCache>
            </c:strRef>
          </c:cat>
          <c:val>
            <c:numRef>
              <c:f>Sheet1!$B$2:$B$3</c:f>
              <c:numCache>
                <c:formatCode>0%</c:formatCode>
                <c:ptCount val="2"/>
                <c:pt idx="0">
                  <c:v>0.8</c:v>
                </c:pt>
                <c:pt idx="1">
                  <c:v>0.2</c:v>
                </c:pt>
              </c:numCache>
            </c:numRef>
          </c:val>
          <c:extLst>
            <c:ext xmlns:c16="http://schemas.microsoft.com/office/drawing/2014/chart" uri="{C3380CC4-5D6E-409C-BE32-E72D297353CC}">
              <c16:uniqueId val="{00000002-D4BF-42A2-A334-56AB6C2A6A0C}"/>
            </c:ext>
          </c:extLst>
        </c:ser>
        <c:dLbls>
          <c:showLegendKey val="0"/>
          <c:showVal val="0"/>
          <c:showCatName val="0"/>
          <c:showSerName val="0"/>
          <c:showPercent val="0"/>
          <c:showBubbleSize val="0"/>
          <c:showLeaderLines val="1"/>
        </c:dLbls>
        <c:firstSliceAng val="0"/>
      </c:pieChart>
      <c:spPr>
        <a:noFill/>
        <a:ln w="25397">
          <a:noFill/>
        </a:ln>
      </c:spPr>
    </c:plotArea>
    <c:plotVisOnly val="1"/>
    <c:dispBlanksAs val="zero"/>
    <c:showDLblsOverMax val="0"/>
  </c:chart>
  <c:txPr>
    <a:bodyPr/>
    <a:lstStyle/>
    <a:p>
      <a:pPr>
        <a:defRPr sz="1794"/>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0.34296</cdr:x>
      <cdr:y>0.58035</cdr:y>
    </cdr:from>
    <cdr:to>
      <cdr:x>0.68967</cdr:x>
      <cdr:y>0.75582</cdr:y>
    </cdr:to>
    <cdr:sp macro="" textlink="">
      <cdr:nvSpPr>
        <cdr:cNvPr id="2" name="TextBox 1"/>
        <cdr:cNvSpPr txBox="1"/>
      </cdr:nvSpPr>
      <cdr:spPr>
        <a:xfrm xmlns:a="http://schemas.openxmlformats.org/drawingml/2006/main">
          <a:off x="2209374" y="2563068"/>
          <a:ext cx="2233532" cy="774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i="1" dirty="0">
              <a:solidFill>
                <a:schemeClr val="bg1"/>
              </a:solidFill>
            </a:rPr>
            <a:t>Enabling our clients to differentiate in the market and </a:t>
          </a:r>
          <a:r>
            <a:rPr lang="en-US" b="1" i="1" dirty="0">
              <a:solidFill>
                <a:schemeClr val="bg1"/>
              </a:solidFill>
            </a:rPr>
            <a:t>achieve desired results</a:t>
          </a:r>
          <a:endParaRPr lang="en-US" sz="1100" b="1" i="1" dirty="0">
            <a:solidFill>
              <a:schemeClr val="bg1"/>
            </a:solidFill>
          </a:endParaRPr>
        </a:p>
      </cdr:txBody>
    </cdr:sp>
  </cdr:relSizeAnchor>
  <cdr:relSizeAnchor xmlns:cdr="http://schemas.openxmlformats.org/drawingml/2006/chartDrawing">
    <cdr:from>
      <cdr:x>0.35099</cdr:x>
      <cdr:y>0.30422</cdr:y>
    </cdr:from>
    <cdr:to>
      <cdr:x>0.46656</cdr:x>
      <cdr:y>0.36271</cdr:y>
    </cdr:to>
    <cdr:sp macro="" textlink="">
      <cdr:nvSpPr>
        <cdr:cNvPr id="3" name="TextBox 2"/>
        <cdr:cNvSpPr txBox="1"/>
      </cdr:nvSpPr>
      <cdr:spPr>
        <a:xfrm xmlns:a="http://schemas.openxmlformats.org/drawingml/2006/main">
          <a:off x="2082775" y="1189027"/>
          <a:ext cx="685801" cy="2286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solidFill>
              <a:schemeClr val="bg1"/>
            </a:solidFill>
          </a:endParaRPr>
        </a:p>
      </cdr:txBody>
    </cdr:sp>
  </cdr:relSizeAnchor>
  <cdr:relSizeAnchor xmlns:cdr="http://schemas.openxmlformats.org/drawingml/2006/chartDrawing">
    <cdr:from>
      <cdr:x>0.31128</cdr:x>
      <cdr:y>0.34182</cdr:y>
    </cdr:from>
    <cdr:to>
      <cdr:x>0.42685</cdr:x>
      <cdr:y>0.40031</cdr:y>
    </cdr:to>
    <cdr:sp macro="" textlink="">
      <cdr:nvSpPr>
        <cdr:cNvPr id="6" name="TextBox 5"/>
        <cdr:cNvSpPr txBox="1"/>
      </cdr:nvSpPr>
      <cdr:spPr>
        <a:xfrm xmlns:a="http://schemas.openxmlformats.org/drawingml/2006/main">
          <a:off x="1847150" y="1335975"/>
          <a:ext cx="6858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1" i="1" dirty="0">
            <a:solidFill>
              <a:schemeClr val="bg1"/>
            </a:solidFill>
          </a:endParaRPr>
        </a:p>
      </cdr:txBody>
    </cdr:sp>
  </cdr:relSizeAnchor>
  <cdr:relSizeAnchor xmlns:cdr="http://schemas.openxmlformats.org/drawingml/2006/chartDrawing">
    <cdr:from>
      <cdr:x>0.30444</cdr:x>
      <cdr:y>0.38993</cdr:y>
    </cdr:from>
    <cdr:to>
      <cdr:x>0.42001</cdr:x>
      <cdr:y>0.44842</cdr:y>
    </cdr:to>
    <cdr:sp macro="" textlink="">
      <cdr:nvSpPr>
        <cdr:cNvPr id="7" name="TextBox 6"/>
        <cdr:cNvSpPr txBox="1"/>
      </cdr:nvSpPr>
      <cdr:spPr>
        <a:xfrm xmlns:a="http://schemas.openxmlformats.org/drawingml/2006/main">
          <a:off x="1806576" y="1524001"/>
          <a:ext cx="6858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1" i="1" dirty="0">
            <a:solidFill>
              <a:schemeClr val="bg1"/>
            </a:solidFill>
          </a:endParaRPr>
        </a:p>
      </cdr:txBody>
    </cdr:sp>
  </cdr:relSizeAnchor>
  <cdr:relSizeAnchor xmlns:cdr="http://schemas.openxmlformats.org/drawingml/2006/chartDrawing">
    <cdr:from>
      <cdr:x>0.35581</cdr:x>
      <cdr:y>0.42892</cdr:y>
    </cdr:from>
    <cdr:to>
      <cdr:x>0.47138</cdr:x>
      <cdr:y>0.48741</cdr:y>
    </cdr:to>
    <cdr:sp macro="" textlink="">
      <cdr:nvSpPr>
        <cdr:cNvPr id="8" name="TextBox 7"/>
        <cdr:cNvSpPr txBox="1"/>
      </cdr:nvSpPr>
      <cdr:spPr>
        <a:xfrm xmlns:a="http://schemas.openxmlformats.org/drawingml/2006/main">
          <a:off x="2111376" y="1676401"/>
          <a:ext cx="6858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b="1" i="1" dirty="0">
              <a:solidFill>
                <a:schemeClr val="bg1"/>
              </a:solidFill>
            </a:rPr>
            <a:t> </a:t>
          </a:r>
          <a:endParaRPr lang="en-US" sz="1100" b="1" i="1" dirty="0">
            <a:solidFill>
              <a:schemeClr val="bg1"/>
            </a:solidFill>
          </a:endParaRPr>
        </a:p>
      </cdr:txBody>
    </cdr:sp>
  </cdr:relSizeAnchor>
  <cdr:relSizeAnchor xmlns:cdr="http://schemas.openxmlformats.org/drawingml/2006/chartDrawing">
    <cdr:from>
      <cdr:x>0.32212</cdr:x>
      <cdr:y>0.27948</cdr:y>
    </cdr:from>
    <cdr:to>
      <cdr:x>0.50719</cdr:x>
      <cdr:y>0.4537</cdr:y>
    </cdr:to>
    <cdr:sp macro="" textlink="">
      <cdr:nvSpPr>
        <cdr:cNvPr id="4" name="TextBox 3">
          <a:extLst xmlns:a="http://schemas.openxmlformats.org/drawingml/2006/main">
            <a:ext uri="{FF2B5EF4-FFF2-40B4-BE49-F238E27FC236}">
              <a16:creationId xmlns:a16="http://schemas.microsoft.com/office/drawing/2014/main" id="{0EA72E9F-C106-BE48-A36C-21D72F9C3441}"/>
            </a:ext>
          </a:extLst>
        </cdr:cNvPr>
        <cdr:cNvSpPr txBox="1"/>
      </cdr:nvSpPr>
      <cdr:spPr>
        <a:xfrm xmlns:a="http://schemas.openxmlformats.org/drawingml/2006/main">
          <a:off x="2075145" y="1234295"/>
          <a:ext cx="1192192" cy="76944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100" b="1" i="1" dirty="0">
              <a:solidFill>
                <a:schemeClr val="bg1"/>
              </a:solidFill>
            </a:rPr>
            <a:t>Building professionals’ ability to impact change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5EDB07-8DBD-FA4B-B76A-1E30579E90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e-DE" dirty="0"/>
              <a:t>Reed Deshler reed.deshler@alignorg.com 502-241-0057</a:t>
            </a:r>
            <a:endParaRPr lang="en-US" dirty="0"/>
          </a:p>
        </p:txBody>
      </p:sp>
      <p:sp>
        <p:nvSpPr>
          <p:cNvPr id="3" name="Date Placeholder 2">
            <a:extLst>
              <a:ext uri="{FF2B5EF4-FFF2-40B4-BE49-F238E27FC236}">
                <a16:creationId xmlns:a16="http://schemas.microsoft.com/office/drawing/2014/main" id="{8482CD36-44EE-BF44-86B4-AFED4D5FD6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10DC60-2275-324F-9066-070412E63E67}" type="datetimeFigureOut">
              <a:rPr lang="en-US" smtClean="0"/>
              <a:t>10/1/21</a:t>
            </a:fld>
            <a:endParaRPr lang="en-US" dirty="0"/>
          </a:p>
        </p:txBody>
      </p:sp>
      <p:sp>
        <p:nvSpPr>
          <p:cNvPr id="4" name="Footer Placeholder 3">
            <a:extLst>
              <a:ext uri="{FF2B5EF4-FFF2-40B4-BE49-F238E27FC236}">
                <a16:creationId xmlns:a16="http://schemas.microsoft.com/office/drawing/2014/main" id="{07CF2BB5-C386-4C43-A2DB-2755498A7D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2021 All Rights Reserved AlignOrg Solutions</a:t>
            </a:r>
          </a:p>
        </p:txBody>
      </p:sp>
      <p:sp>
        <p:nvSpPr>
          <p:cNvPr id="5" name="Slide Number Placeholder 4">
            <a:extLst>
              <a:ext uri="{FF2B5EF4-FFF2-40B4-BE49-F238E27FC236}">
                <a16:creationId xmlns:a16="http://schemas.microsoft.com/office/drawing/2014/main" id="{8714E711-4163-B94B-95EF-0B20877CC6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267F52-BBF1-814D-82DF-30EAAB0F7651}" type="slidenum">
              <a:rPr lang="en-US" smtClean="0"/>
              <a:t>‹#›</a:t>
            </a:fld>
            <a:endParaRPr lang="en-US" dirty="0"/>
          </a:p>
        </p:txBody>
      </p:sp>
    </p:spTree>
    <p:extLst>
      <p:ext uri="{BB962C8B-B14F-4D97-AF65-F5344CB8AC3E}">
        <p14:creationId xmlns:p14="http://schemas.microsoft.com/office/powerpoint/2010/main" val="311874526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e-DE" dirty="0"/>
              <a:t>Reed Deshler reed.deshler@alignorg.com 502-241-0057</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30C70-3E4D-8442-A01E-2A22C1D23090}" type="datetimeFigureOut">
              <a:rPr lang="en-US" smtClean="0"/>
              <a:t>10/1/21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2021 All Rights Reserved AlignOrg Solutions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36958-005C-534B-81B2-98E7FCAAE476}" type="slidenum">
              <a:rPr lang="en-US" smtClean="0"/>
              <a:t>‹#›</a:t>
            </a:fld>
            <a:endParaRPr lang="en-US" dirty="0"/>
          </a:p>
        </p:txBody>
      </p:sp>
    </p:spTree>
    <p:extLst>
      <p:ext uri="{BB962C8B-B14F-4D97-AF65-F5344CB8AC3E}">
        <p14:creationId xmlns:p14="http://schemas.microsoft.com/office/powerpoint/2010/main" val="186992173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KT kick off (Voni initial admin info)</a:t>
            </a:r>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1</a:t>
            </a:fld>
            <a:endParaRPr lang="en-US" dirty="0"/>
          </a:p>
        </p:txBody>
      </p:sp>
    </p:spTree>
    <p:extLst>
      <p:ext uri="{BB962C8B-B14F-4D97-AF65-F5344CB8AC3E}">
        <p14:creationId xmlns:p14="http://schemas.microsoft.com/office/powerpoint/2010/main" val="319558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KT</a:t>
            </a:r>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10</a:t>
            </a:fld>
            <a:endParaRPr lang="en-US" dirty="0"/>
          </a:p>
        </p:txBody>
      </p:sp>
    </p:spTree>
    <p:extLst>
      <p:ext uri="{BB962C8B-B14F-4D97-AF65-F5344CB8AC3E}">
        <p14:creationId xmlns:p14="http://schemas.microsoft.com/office/powerpoint/2010/main" val="2362441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KT</a:t>
            </a:r>
          </a:p>
          <a:p>
            <a:endParaRPr lang="en-US" dirty="0"/>
          </a:p>
          <a:p>
            <a:pPr lvl="0"/>
            <a:r>
              <a:rPr lang="en-US" sz="1200" kern="1200" dirty="0">
                <a:solidFill>
                  <a:schemeClr val="tx1"/>
                </a:solidFill>
                <a:effectLst/>
                <a:latin typeface="+mn-lt"/>
                <a:ea typeface="+mn-ea"/>
                <a:cs typeface="+mn-cs"/>
              </a:rPr>
              <a:t>These types of initiatives aren’t like other typical organizational initiatives. Take sales, for example. When a new set of targets or priorities roll out, sales leaders might get passionate to charge up the troops, but rarely does that passion strike a deeply seated personal chord. </a:t>
            </a:r>
          </a:p>
          <a:p>
            <a:pPr lvl="0"/>
            <a:r>
              <a:rPr lang="en-US" sz="1200" kern="1200" dirty="0">
                <a:solidFill>
                  <a:schemeClr val="tx1"/>
                </a:solidFill>
                <a:effectLst/>
                <a:latin typeface="+mn-lt"/>
                <a:ea typeface="+mn-ea"/>
                <a:cs typeface="+mn-cs"/>
              </a:rPr>
              <a:t>DEI, on the other hand, is deeply personal. Sales incentives often take care of most sales initiatives, but an extrinsic motivator won’t spur changes as deeply seated as diversity, equity and inclusion. </a:t>
            </a:r>
          </a:p>
          <a:p>
            <a:pPr lvl="0"/>
            <a:r>
              <a:rPr lang="en-US" sz="1200" kern="1200" dirty="0">
                <a:solidFill>
                  <a:schemeClr val="tx1"/>
                </a:solidFill>
                <a:effectLst/>
                <a:latin typeface="+mn-lt"/>
                <a:ea typeface="+mn-ea"/>
                <a:cs typeface="+mn-cs"/>
              </a:rPr>
              <a:t>There are more personal factors and individual choices around whether one buys into DEI’s foundational values. It may be a vitally important subject for one person while another may not see the urgency or even the need for change.</a:t>
            </a:r>
          </a:p>
          <a:p>
            <a:endParaRPr lang="en-US" dirty="0"/>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11</a:t>
            </a:fld>
            <a:endParaRPr lang="en-US" dirty="0"/>
          </a:p>
        </p:txBody>
      </p:sp>
    </p:spTree>
    <p:extLst>
      <p:ext uri="{BB962C8B-B14F-4D97-AF65-F5344CB8AC3E}">
        <p14:creationId xmlns:p14="http://schemas.microsoft.com/office/powerpoint/2010/main" val="2071179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t>
            </a:r>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12</a:t>
            </a:fld>
            <a:endParaRPr lang="en-US" dirty="0"/>
          </a:p>
        </p:txBody>
      </p:sp>
    </p:spTree>
    <p:extLst>
      <p:ext uri="{BB962C8B-B14F-4D97-AF65-F5344CB8AC3E}">
        <p14:creationId xmlns:p14="http://schemas.microsoft.com/office/powerpoint/2010/main" val="4180542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charset="0"/>
                <a:cs typeface="ＭＳ Ｐゴシック" charset="0"/>
              </a:rPr>
              <a:t>SM</a:t>
            </a:r>
          </a:p>
          <a:p>
            <a:endParaRPr lang="en-US" dirty="0">
              <a:ea typeface="ＭＳ Ｐゴシック" charset="0"/>
              <a:cs typeface="ＭＳ Ｐゴシック" charset="0"/>
            </a:endParaRPr>
          </a:p>
          <a:p>
            <a:r>
              <a:rPr lang="en-US" dirty="0">
                <a:ea typeface="ＭＳ Ｐゴシック" charset="0"/>
                <a:cs typeface="ＭＳ Ｐゴシック" charset="0"/>
              </a:rPr>
              <a:t>Key to all of this conversation is establishing a common language. Mastering the Cube is one way to set up that language</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A18CDE-ADB5-F44A-B405-04A3775A1E71}" type="slidenum">
              <a:rPr lang="en-AU" sz="1200"/>
              <a:pPr eaLnBrk="1" hangingPunct="1"/>
              <a:t>13</a:t>
            </a:fld>
            <a:endParaRPr lang="en-AU" sz="1200" dirty="0"/>
          </a:p>
        </p:txBody>
      </p:sp>
    </p:spTree>
    <p:extLst>
      <p:ext uri="{BB962C8B-B14F-4D97-AF65-F5344CB8AC3E}">
        <p14:creationId xmlns:p14="http://schemas.microsoft.com/office/powerpoint/2010/main" val="2369121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SM</a:t>
            </a:r>
          </a:p>
          <a:p>
            <a:pPr defTabSz="942289">
              <a:defRPr/>
            </a:pPr>
            <a:endParaRPr lang="en-US" dirty="0"/>
          </a:p>
          <a:p>
            <a:pPr defTabSz="942289">
              <a:defRPr/>
            </a:pPr>
            <a:r>
              <a:rPr lang="en-US" dirty="0"/>
              <a:t>We get our minds around it</a:t>
            </a:r>
            <a:r>
              <a:rPr lang="en-US" baseline="0" dirty="0"/>
              <a:t> by using an </a:t>
            </a:r>
            <a:r>
              <a:rPr lang="en-US" b="1" baseline="0" dirty="0"/>
              <a:t>organization design model </a:t>
            </a:r>
            <a:r>
              <a:rPr lang="en-US" baseline="0" dirty="0"/>
              <a:t>(see MTC Chapter 1).</a:t>
            </a:r>
            <a:endParaRPr lang="en-US" dirty="0"/>
          </a:p>
          <a:p>
            <a:pPr marL="235572" indent="-235572">
              <a:buAutoNum type="arabicPeriod"/>
            </a:pPr>
            <a:endParaRPr lang="en-US" dirty="0"/>
          </a:p>
          <a:p>
            <a:pPr marL="235572" indent="-235572">
              <a:buAutoNum type="arabicPeriod"/>
            </a:pPr>
            <a:r>
              <a:rPr lang="en-US" dirty="0"/>
              <a:t>The Alignment Model starts on the right-hand side with “what are the results you are trying to achieve?”  What are your current results and what is the gap? </a:t>
            </a:r>
          </a:p>
          <a:p>
            <a:pPr marL="235572" indent="-235572">
              <a:buFontTx/>
              <a:buAutoNum type="arabicPeriod"/>
            </a:pPr>
            <a:r>
              <a:rPr lang="en-US" altLang="en-US" dirty="0">
                <a:solidFill>
                  <a:prstClr val="black"/>
                </a:solidFill>
                <a:ea typeface="ＭＳ Ｐゴシック" pitchFamily="34" charset="-128"/>
              </a:rPr>
              <a:t>Design then starts from the marketplace and work in.</a:t>
            </a:r>
            <a:endParaRPr lang="en-US" dirty="0"/>
          </a:p>
          <a:p>
            <a:pPr marL="235572" indent="-235572">
              <a:buAutoNum type="arabicPeriod"/>
            </a:pPr>
            <a:r>
              <a:rPr lang="en-US" dirty="0"/>
              <a:t>Then consider you must consider the environment within which  the results are occurring – position in marketplace, political atmosphere, competition etc.…. Can be both internal and external.</a:t>
            </a:r>
          </a:p>
          <a:p>
            <a:pPr marL="235572" indent="-235572">
              <a:buAutoNum type="arabicPeriod"/>
            </a:pPr>
            <a:r>
              <a:rPr lang="en-US" dirty="0"/>
              <a:t> Based on those thing you develop a strategy which helps you understand how you are going to win in marketplace.  When you win in the marketplace, your customers choose you over your competitors.</a:t>
            </a:r>
          </a:p>
          <a:p>
            <a:pPr marL="235572" indent="-235572">
              <a:buAutoNum type="arabicPeriod"/>
            </a:pPr>
            <a:r>
              <a:rPr lang="en-US" dirty="0"/>
              <a:t>Once you understand your strategy, you determine which capabilities you required to execute your strategy.</a:t>
            </a:r>
          </a:p>
          <a:p>
            <a:pPr marL="235572" indent="-235572">
              <a:buAutoNum type="arabicPeriod"/>
            </a:pPr>
            <a:r>
              <a:rPr lang="en-US" dirty="0"/>
              <a:t>After the strategy is understood and the capabilities determined you then need to make organizational choices that will best leverage your capabilities. Choices----these are all the choices you have to make to get the work in such a way that it aligns with your strategy. Lines of business are making choices to win in the marketplace.  Support functions are making choices for how to enable the lines of business to achieve their objectives. </a:t>
            </a:r>
          </a:p>
          <a:p>
            <a:pPr marL="235572" indent="-235572">
              <a:buAutoNum type="arabicPeriod"/>
            </a:pPr>
            <a:endParaRPr lang="en-US" dirty="0"/>
          </a:p>
          <a:p>
            <a:endParaRPr lang="en-US" dirty="0"/>
          </a:p>
        </p:txBody>
      </p:sp>
      <p:sp>
        <p:nvSpPr>
          <p:cNvPr id="4" name="Footer Placeholder 3">
            <a:extLst>
              <a:ext uri="{FF2B5EF4-FFF2-40B4-BE49-F238E27FC236}">
                <a16:creationId xmlns:a16="http://schemas.microsoft.com/office/drawing/2014/main" id="{AD7F8C1D-902C-4364-98E5-E5F4160A2A1B}"/>
              </a:ext>
            </a:extLst>
          </p:cNvPr>
          <p:cNvSpPr>
            <a:spLocks noGrp="1"/>
          </p:cNvSpPr>
          <p:nvPr>
            <p:ph type="ftr" sz="quarter" idx="4"/>
          </p:nvPr>
        </p:nvSpPr>
        <p:spPr/>
        <p:txBody>
          <a:bodyPr/>
          <a:lstStyle/>
          <a:p>
            <a:pPr>
              <a:defRPr/>
            </a:pPr>
            <a:r>
              <a:rPr lang="en-US" dirty="0"/>
              <a:t>© 2020 All Rights Reserved AlignOrg Solutions</a:t>
            </a:r>
          </a:p>
        </p:txBody>
      </p:sp>
      <p:sp>
        <p:nvSpPr>
          <p:cNvPr id="7" name="Slide Number Placeholder 6">
            <a:extLst>
              <a:ext uri="{FF2B5EF4-FFF2-40B4-BE49-F238E27FC236}">
                <a16:creationId xmlns:a16="http://schemas.microsoft.com/office/drawing/2014/main" id="{1B900A5A-1776-4EE5-8BFB-8F50216CD525}"/>
              </a:ext>
            </a:extLst>
          </p:cNvPr>
          <p:cNvSpPr>
            <a:spLocks noGrp="1"/>
          </p:cNvSpPr>
          <p:nvPr>
            <p:ph type="sldNum" sz="quarter" idx="5"/>
          </p:nvPr>
        </p:nvSpPr>
        <p:spPr/>
        <p:txBody>
          <a:bodyPr/>
          <a:lstStyle/>
          <a:p>
            <a:fld id="{B297D6C7-A9DC-4DBF-8CD9-86FB8C93BE6A}" type="slidenum">
              <a:rPr lang="en-US" smtClean="0"/>
              <a:t>14</a:t>
            </a:fld>
            <a:endParaRPr lang="en-US" dirty="0"/>
          </a:p>
        </p:txBody>
      </p:sp>
      <p:sp>
        <p:nvSpPr>
          <p:cNvPr id="8" name="Header Placeholder 7">
            <a:extLst>
              <a:ext uri="{FF2B5EF4-FFF2-40B4-BE49-F238E27FC236}">
                <a16:creationId xmlns:a16="http://schemas.microsoft.com/office/drawing/2014/main" id="{7C6F80FD-7588-48D5-BD80-096674B8FA89}"/>
              </a:ext>
            </a:extLst>
          </p:cNvPr>
          <p:cNvSpPr>
            <a:spLocks noGrp="1"/>
          </p:cNvSpPr>
          <p:nvPr>
            <p:ph type="hdr" sz="quarter"/>
          </p:nvPr>
        </p:nvSpPr>
        <p:spPr/>
        <p:txBody>
          <a:bodyPr/>
          <a:lstStyle/>
          <a:p>
            <a:pPr>
              <a:defRPr/>
            </a:pPr>
            <a:r>
              <a:rPr lang="en-US" dirty="0"/>
              <a:t>Reed Deshler reed.deshler@alignorg.com 502-241-0057</a:t>
            </a:r>
          </a:p>
          <a:p>
            <a:endParaRPr lang="en-US" dirty="0"/>
          </a:p>
        </p:txBody>
      </p:sp>
    </p:spTree>
    <p:extLst>
      <p:ext uri="{BB962C8B-B14F-4D97-AF65-F5344CB8AC3E}">
        <p14:creationId xmlns:p14="http://schemas.microsoft.com/office/powerpoint/2010/main" val="494111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CFBD63-43D7-D143-9DDA-2C2675ABF351}" type="slidenum">
              <a:rPr lang="en-AU" sz="1200"/>
              <a:pPr eaLnBrk="1" hangingPunct="1"/>
              <a:t>15</a:t>
            </a:fld>
            <a:endParaRPr lang="en-AU" sz="1200" dirty="0"/>
          </a:p>
        </p:txBody>
      </p:sp>
      <p:sp>
        <p:nvSpPr>
          <p:cNvPr id="52226" name="Rectangle 2"/>
          <p:cNvSpPr>
            <a:spLocks noGrp="1" noRot="1" noChangeAspect="1" noChangeArrowheads="1" noTextEdit="1"/>
          </p:cNvSpPr>
          <p:nvPr>
            <p:ph type="sldImg"/>
          </p:nvPr>
        </p:nvSpPr>
        <p:spPr>
          <a:xfrm>
            <a:off x="1143000" y="665163"/>
            <a:ext cx="4572000" cy="3429000"/>
          </a:xfr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6" tIns="45713" rIns="91426" bIns="45713"/>
          <a:lstStyle/>
          <a:p>
            <a:pPr eaLnBrk="1" hangingPunct="1"/>
            <a:r>
              <a:rPr lang="en-US" dirty="0">
                <a:ea typeface="ＭＳ Ｐゴシック" charset="0"/>
                <a:cs typeface="ＭＳ Ｐゴシック" charset="0"/>
              </a:rPr>
              <a:t>SM &amp; </a:t>
            </a:r>
          </a:p>
          <a:p>
            <a:pPr eaLnBrk="1" hangingPunct="1"/>
            <a:r>
              <a:rPr lang="en-US" dirty="0">
                <a:ea typeface="ＭＳ Ｐゴシック" charset="0"/>
                <a:cs typeface="ＭＳ Ｐゴシック" charset="0"/>
              </a:rPr>
              <a:t>Ken 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Talk about some of our philosophies and how they relate to DEI</a:t>
            </a:r>
          </a:p>
          <a:p>
            <a:pPr eaLnBrk="1" hangingPunct="1"/>
            <a:endParaRPr lang="en-US" dirty="0">
              <a:ea typeface="ＭＳ Ｐゴシック" charset="0"/>
              <a:cs typeface="ＭＳ Ｐゴシック" charset="0"/>
            </a:endParaRPr>
          </a:p>
        </p:txBody>
      </p:sp>
      <p:sp>
        <p:nvSpPr>
          <p:cNvPr id="2" name="Date Placeholder 1"/>
          <p:cNvSpPr>
            <a:spLocks noGrp="1"/>
          </p:cNvSpPr>
          <p:nvPr>
            <p:ph type="dt" idx="10"/>
          </p:nvPr>
        </p:nvSpPr>
        <p:spPr/>
        <p:txBody>
          <a:bodyPr/>
          <a:lstStyle/>
          <a:p>
            <a:fld id="{388C1A87-897A-4753-B5F1-ED4E14990BC1}" type="datetime1">
              <a:rPr lang="en-US" smtClean="0"/>
              <a:t>10/1/21</a:t>
            </a:fld>
            <a:endParaRPr lang="en-US" dirty="0"/>
          </a:p>
        </p:txBody>
      </p:sp>
      <p:sp>
        <p:nvSpPr>
          <p:cNvPr id="3" name="Footer Placeholder 2"/>
          <p:cNvSpPr>
            <a:spLocks noGrp="1"/>
          </p:cNvSpPr>
          <p:nvPr>
            <p:ph type="ftr" sz="quarter" idx="11"/>
          </p:nvPr>
        </p:nvSpPr>
        <p:spPr/>
        <p:txBody>
          <a:bodyPr/>
          <a:lstStyle/>
          <a:p>
            <a:r>
              <a:rPr lang="en-US" dirty="0"/>
              <a:t>© 2015 All Rights Reserved AlignOrg Solutions</a:t>
            </a:r>
          </a:p>
        </p:txBody>
      </p:sp>
      <p:sp>
        <p:nvSpPr>
          <p:cNvPr id="4" name="Header Placeholder 3"/>
          <p:cNvSpPr>
            <a:spLocks noGrp="1"/>
          </p:cNvSpPr>
          <p:nvPr>
            <p:ph type="hdr" sz="quarter" idx="12"/>
          </p:nvPr>
        </p:nvSpPr>
        <p:spPr/>
        <p:txBody>
          <a:bodyPr/>
          <a:lstStyle/>
          <a:p>
            <a:r>
              <a:rPr lang="en-US" dirty="0"/>
              <a:t>Reed Deshler reed.deshler@alignorg.com 502-241-0057</a:t>
            </a:r>
          </a:p>
        </p:txBody>
      </p:sp>
    </p:spTree>
    <p:extLst>
      <p:ext uri="{BB962C8B-B14F-4D97-AF65-F5344CB8AC3E}">
        <p14:creationId xmlns:p14="http://schemas.microsoft.com/office/powerpoint/2010/main" val="3318026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p:sp>
      <p:sp>
        <p:nvSpPr>
          <p:cNvPr id="2" name="Footer Placeholder 1">
            <a:extLst>
              <a:ext uri="{FF2B5EF4-FFF2-40B4-BE49-F238E27FC236}">
                <a16:creationId xmlns:a16="http://schemas.microsoft.com/office/drawing/2014/main" id="{3058926C-0601-400B-B40E-5687767795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2020 All Rights Reserved AlignOrg Solutions</a:t>
            </a:r>
          </a:p>
        </p:txBody>
      </p:sp>
      <p:sp>
        <p:nvSpPr>
          <p:cNvPr id="3" name="Slide Number Placeholder 2">
            <a:extLst>
              <a:ext uri="{FF2B5EF4-FFF2-40B4-BE49-F238E27FC236}">
                <a16:creationId xmlns:a16="http://schemas.microsoft.com/office/drawing/2014/main" id="{E60B96A5-9883-4937-8402-EBB05FBE56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7D6C7-A9DC-4DBF-8CD9-86FB8C93BE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Header Placeholder 6">
            <a:extLst>
              <a:ext uri="{FF2B5EF4-FFF2-40B4-BE49-F238E27FC236}">
                <a16:creationId xmlns:a16="http://schemas.microsoft.com/office/drawing/2014/main" id="{701B7040-8567-491A-8579-FA0ACB59D98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mn-cs"/>
              </a:rPr>
              <a:t>Reed Deshler reed.deshler@alignorg.com 502-241-0057</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Notes Placeholder 3">
            <a:extLst>
              <a:ext uri="{FF2B5EF4-FFF2-40B4-BE49-F238E27FC236}">
                <a16:creationId xmlns:a16="http://schemas.microsoft.com/office/drawing/2014/main" id="{8A39A7A9-4354-F741-A12D-0B8F54B30F32}"/>
              </a:ext>
            </a:extLst>
          </p:cNvPr>
          <p:cNvSpPr>
            <a:spLocks noGrp="1"/>
          </p:cNvSpPr>
          <p:nvPr>
            <p:ph type="body" idx="1"/>
          </p:nvPr>
        </p:nvSpPr>
        <p:spPr/>
        <p:txBody>
          <a:bodyPr/>
          <a:lstStyle/>
          <a:p>
            <a:r>
              <a:rPr lang="en-US" dirty="0"/>
              <a:t>SM</a:t>
            </a:r>
          </a:p>
        </p:txBody>
      </p:sp>
    </p:spTree>
    <p:extLst>
      <p:ext uri="{BB962C8B-B14F-4D97-AF65-F5344CB8AC3E}">
        <p14:creationId xmlns:p14="http://schemas.microsoft.com/office/powerpoint/2010/main" val="3454224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KT</a:t>
            </a:r>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17</a:t>
            </a:fld>
            <a:endParaRPr lang="en-US" dirty="0"/>
          </a:p>
        </p:txBody>
      </p:sp>
    </p:spTree>
    <p:extLst>
      <p:ext uri="{BB962C8B-B14F-4D97-AF65-F5344CB8AC3E}">
        <p14:creationId xmlns:p14="http://schemas.microsoft.com/office/powerpoint/2010/main" val="32792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KT</a:t>
            </a:r>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18</a:t>
            </a:fld>
            <a:endParaRPr lang="en-US" dirty="0"/>
          </a:p>
        </p:txBody>
      </p:sp>
    </p:spTree>
    <p:extLst>
      <p:ext uri="{BB962C8B-B14F-4D97-AF65-F5344CB8AC3E}">
        <p14:creationId xmlns:p14="http://schemas.microsoft.com/office/powerpoint/2010/main" val="3762593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solidFill>
                  <a:schemeClr val="accent5"/>
                </a:solidFill>
              </a:rPr>
              <a:t>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u="sng" dirty="0">
                <a:solidFill>
                  <a:schemeClr val="accent5"/>
                </a:solidFill>
              </a:rPr>
              <a:t>Diversity saturation</a:t>
            </a:r>
            <a:r>
              <a:rPr lang="en-US" dirty="0">
                <a:solidFill>
                  <a:schemeClr val="accent5"/>
                </a:solidFill>
              </a:rPr>
              <a:t>: Employees get tired of constant diversity oversight, which can sometimes cause non-minority groups to feel excluded. If you are giving the impression of preferential treatment to minority groups, no one will believe that your organization has an environment where diversity, equality, and inclusion exist naturally and in harmony. </a:t>
            </a:r>
            <a:endParaRPr lang="en-US" sz="1400" dirty="0">
              <a:solidFill>
                <a:schemeClr val="accent5"/>
              </a:solidFill>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solidFill>
                <a:schemeClr val="bg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dirty="0">
                <a:solidFill>
                  <a:schemeClr val="bg2"/>
                </a:solidFill>
              </a:rPr>
              <a:t>Communication:</a:t>
            </a:r>
            <a:r>
              <a:rPr lang="en-US" sz="1200" dirty="0">
                <a:solidFill>
                  <a:schemeClr val="bg2"/>
                </a:solidFill>
              </a:rPr>
              <a:t>  Walk the walk and talk the talk. Openly and authentically discuss the value diversity has brought to your organization. Clearly communicate the advantages of a diverse workplace in a meaningful way, watching for opportunities to point out how a more diverse team has enhanced the overall capabilities of the organization.</a:t>
            </a:r>
          </a:p>
          <a:p>
            <a:endParaRPr lang="en-US" dirty="0"/>
          </a:p>
        </p:txBody>
      </p:sp>
      <p:sp>
        <p:nvSpPr>
          <p:cNvPr id="4" name="Slide Number Placeholder 3"/>
          <p:cNvSpPr>
            <a:spLocks noGrp="1"/>
          </p:cNvSpPr>
          <p:nvPr>
            <p:ph type="sldNum" sz="quarter" idx="5"/>
          </p:nvPr>
        </p:nvSpPr>
        <p:spPr/>
        <p:txBody>
          <a:bodyPr/>
          <a:lstStyle/>
          <a:p>
            <a:fld id="{C6A65450-65E1-8E43-9AFC-36B3F100DBCA}" type="slidenum">
              <a:rPr lang="en-US" smtClean="0"/>
              <a:t>19</a:t>
            </a:fld>
            <a:endParaRPr lang="en-US" dirty="0"/>
          </a:p>
        </p:txBody>
      </p:sp>
    </p:spTree>
    <p:extLst>
      <p:ext uri="{BB962C8B-B14F-4D97-AF65-F5344CB8AC3E}">
        <p14:creationId xmlns:p14="http://schemas.microsoft.com/office/powerpoint/2010/main" val="979350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KT</a:t>
            </a:r>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2</a:t>
            </a:fld>
            <a:endParaRPr lang="en-US" dirty="0"/>
          </a:p>
        </p:txBody>
      </p:sp>
    </p:spTree>
    <p:extLst>
      <p:ext uri="{BB962C8B-B14F-4D97-AF65-F5344CB8AC3E}">
        <p14:creationId xmlns:p14="http://schemas.microsoft.com/office/powerpoint/2010/main" val="325021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defRPr/>
            </a:pPr>
            <a:r>
              <a:rPr lang="en-US" b="0" u="none" dirty="0">
                <a:solidFill>
                  <a:schemeClr val="accent5"/>
                </a:solidFill>
              </a:rPr>
              <a:t>SM</a:t>
            </a:r>
          </a:p>
          <a:p>
            <a:pPr>
              <a:spcAft>
                <a:spcPts val="0"/>
              </a:spcAft>
              <a:defRPr/>
            </a:pPr>
            <a:r>
              <a:rPr lang="en-US" b="0" u="sng" dirty="0">
                <a:solidFill>
                  <a:schemeClr val="accent5"/>
                </a:solidFill>
              </a:rPr>
              <a:t>Stumbling:</a:t>
            </a:r>
          </a:p>
          <a:p>
            <a:pPr>
              <a:spcAft>
                <a:spcPts val="0"/>
              </a:spcAft>
              <a:defRPr/>
            </a:pPr>
            <a:r>
              <a:rPr lang="en-US" b="1" dirty="0">
                <a:solidFill>
                  <a:schemeClr val="accent5"/>
                </a:solidFill>
              </a:rPr>
              <a:t>Diversity saturation.</a:t>
            </a:r>
            <a:r>
              <a:rPr lang="en-US" dirty="0">
                <a:solidFill>
                  <a:schemeClr val="accent5"/>
                </a:solidFill>
              </a:rPr>
              <a:t> Employees get tired of constant diversity oversight from a compliance enforcement perspective.</a:t>
            </a:r>
          </a:p>
          <a:p>
            <a:pPr>
              <a:spcAft>
                <a:spcPts val="0"/>
              </a:spcAft>
              <a:defRPr/>
            </a:pPr>
            <a:endParaRPr lang="en-US" dirty="0">
              <a:solidFill>
                <a:schemeClr val="accent5"/>
              </a:solidFill>
            </a:endParaRPr>
          </a:p>
          <a:p>
            <a:pPr>
              <a:spcAft>
                <a:spcPts val="0"/>
              </a:spcAft>
              <a:defRPr/>
            </a:pPr>
            <a:r>
              <a:rPr lang="en-US" b="1" dirty="0">
                <a:solidFill>
                  <a:schemeClr val="accent5"/>
                </a:solidFill>
              </a:rPr>
              <a:t>Don’t aggravate the issue. </a:t>
            </a:r>
            <a:r>
              <a:rPr lang="en-US" dirty="0">
                <a:solidFill>
                  <a:schemeClr val="accent5"/>
                </a:solidFill>
              </a:rPr>
              <a:t>If you are giving the impression of preferential treatment to minority groups, no one will believe that your organization has an environment where diversity, equality, and inclusion exist naturally and in harmony. </a:t>
            </a:r>
          </a:p>
          <a:p>
            <a:endParaRPr lang="en-US" b="1" dirty="0">
              <a:solidFill>
                <a:schemeClr val="bg2"/>
              </a:solidFill>
            </a:endParaRPr>
          </a:p>
          <a:p>
            <a:r>
              <a:rPr lang="en-US" b="0" u="sng" dirty="0">
                <a:solidFill>
                  <a:schemeClr val="bg2"/>
                </a:solidFill>
              </a:rPr>
              <a:t>Building:</a:t>
            </a:r>
          </a:p>
          <a:p>
            <a:r>
              <a:rPr lang="en-US" b="1" dirty="0">
                <a:solidFill>
                  <a:schemeClr val="bg2"/>
                </a:solidFill>
              </a:rPr>
              <a:t>Communication. </a:t>
            </a:r>
            <a:r>
              <a:rPr lang="en-US" dirty="0">
                <a:solidFill>
                  <a:schemeClr val="bg2"/>
                </a:solidFill>
              </a:rPr>
              <a:t>Walk the walk and talk the talk. Openly and authentically discuss the value diversity has brought to your organization. Clearly communicate the advantages of a diverse workplace in a meaningful way, watching for opportunities to point out how a more diverse team has enhanced the overall capabilities of the organization.</a:t>
            </a:r>
          </a:p>
          <a:p>
            <a:endParaRPr lang="en-US" b="1" dirty="0">
              <a:solidFill>
                <a:schemeClr val="bg2"/>
              </a:solidFill>
            </a:endParaRPr>
          </a:p>
          <a:p>
            <a:r>
              <a:rPr lang="en-US" b="1" dirty="0">
                <a:solidFill>
                  <a:schemeClr val="bg2"/>
                </a:solidFill>
              </a:rPr>
              <a:t>Link to Strategy. </a:t>
            </a:r>
            <a:r>
              <a:rPr lang="en-US" dirty="0">
                <a:solidFill>
                  <a:schemeClr val="bg2"/>
                </a:solidFill>
              </a:rPr>
              <a:t>Explain how your DEI initiates will drive the organization’s growth strategy. Do this with data (more on this later).</a:t>
            </a:r>
          </a:p>
          <a:p>
            <a:endParaRPr lang="en-US" dirty="0"/>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20</a:t>
            </a:fld>
            <a:endParaRPr lang="en-US" dirty="0"/>
          </a:p>
        </p:txBody>
      </p:sp>
    </p:spTree>
    <p:extLst>
      <p:ext uri="{BB962C8B-B14F-4D97-AF65-F5344CB8AC3E}">
        <p14:creationId xmlns:p14="http://schemas.microsoft.com/office/powerpoint/2010/main" val="374533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solidFill>
                  <a:schemeClr val="accent5"/>
                </a:solidFill>
              </a:rPr>
              <a:t>KT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u="sng" dirty="0">
                <a:solidFill>
                  <a:schemeClr val="accent5"/>
                </a:solidFill>
              </a:rPr>
              <a:t>Common myopic solutions</a:t>
            </a:r>
            <a:r>
              <a:rPr lang="en-US" dirty="0">
                <a:solidFill>
                  <a:schemeClr val="accent5"/>
                </a:solidFill>
              </a:rPr>
              <a:t>:  We see this when an organization decides to promote (or hire) the next available minority individual. It ought to be obvious that this “solution” will only engender resentment among other team members. Promotions should still be based on a blending of performance and potential, but the key is ensuring fairness and to eliminate bias from this process (we’ll address more of this is the steps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solidFill>
                <a:schemeClr val="bg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dirty="0">
                <a:solidFill>
                  <a:schemeClr val="bg2"/>
                </a:solidFill>
              </a:rPr>
              <a:t>Measure Progress</a:t>
            </a:r>
            <a:r>
              <a:rPr lang="en-US" sz="1200" dirty="0">
                <a:solidFill>
                  <a:schemeClr val="bg2"/>
                </a:solidFill>
              </a:rPr>
              <a:t>: Data is key – you can’t improve what you don’t measure. What are the DEI metrics in your organization, and how do they compare to the workforce population in your geography? Are you using your data to drive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A65450-65E1-8E43-9AFC-36B3F100DBCA}" type="slidenum">
              <a:rPr lang="en-US" smtClean="0"/>
              <a:t>21</a:t>
            </a:fld>
            <a:endParaRPr lang="en-US" dirty="0"/>
          </a:p>
        </p:txBody>
      </p:sp>
    </p:spTree>
    <p:extLst>
      <p:ext uri="{BB962C8B-B14F-4D97-AF65-F5344CB8AC3E}">
        <p14:creationId xmlns:p14="http://schemas.microsoft.com/office/powerpoint/2010/main" val="3296875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solidFill>
                  <a:schemeClr val="accent5"/>
                </a:solidFill>
              </a:rPr>
              <a:t>KT</a:t>
            </a:r>
          </a:p>
          <a:p>
            <a:r>
              <a:rPr lang="en-US" b="0" u="sng" dirty="0">
                <a:solidFill>
                  <a:schemeClr val="accent5"/>
                </a:solidFill>
              </a:rPr>
              <a:t>Building:</a:t>
            </a:r>
          </a:p>
          <a:p>
            <a:r>
              <a:rPr lang="en-US" b="1" dirty="0">
                <a:solidFill>
                  <a:schemeClr val="accent5"/>
                </a:solidFill>
              </a:rPr>
              <a:t>Hiring the first available DEI candidate </a:t>
            </a:r>
            <a:r>
              <a:rPr lang="en-US" dirty="0">
                <a:solidFill>
                  <a:schemeClr val="accent5"/>
                </a:solidFill>
              </a:rPr>
              <a:t>(over better qualified candidates). </a:t>
            </a:r>
          </a:p>
          <a:p>
            <a:pPr lvl="1"/>
            <a:r>
              <a:rPr lang="en-US" dirty="0">
                <a:solidFill>
                  <a:schemeClr val="accent5"/>
                </a:solidFill>
              </a:rPr>
              <a:t>Engenders resentment</a:t>
            </a:r>
          </a:p>
          <a:p>
            <a:pPr lvl="1"/>
            <a:r>
              <a:rPr lang="en-US" dirty="0">
                <a:solidFill>
                  <a:schemeClr val="accent5"/>
                </a:solidFill>
              </a:rPr>
              <a:t>Breaks down trust and confidence in your talent management team and processes</a:t>
            </a:r>
          </a:p>
          <a:p>
            <a:endParaRPr lang="en-US" b="1" dirty="0">
              <a:solidFill>
                <a:schemeClr val="bg2"/>
              </a:solidFill>
            </a:endParaRPr>
          </a:p>
          <a:p>
            <a:r>
              <a:rPr lang="en-US" b="0" u="sng" dirty="0">
                <a:solidFill>
                  <a:schemeClr val="bg2"/>
                </a:solidFill>
              </a:rPr>
              <a:t>Stumbling:</a:t>
            </a:r>
          </a:p>
          <a:p>
            <a:r>
              <a:rPr lang="en-US" b="1" dirty="0">
                <a:solidFill>
                  <a:schemeClr val="bg2"/>
                </a:solidFill>
              </a:rPr>
              <a:t>Performance and Potential. </a:t>
            </a:r>
          </a:p>
          <a:p>
            <a:pPr lvl="1"/>
            <a:r>
              <a:rPr lang="en-US" dirty="0">
                <a:solidFill>
                  <a:schemeClr val="bg2"/>
                </a:solidFill>
              </a:rPr>
              <a:t>Ensures fairness (usually)</a:t>
            </a:r>
          </a:p>
          <a:p>
            <a:pPr lvl="1"/>
            <a:r>
              <a:rPr lang="en-US" dirty="0">
                <a:solidFill>
                  <a:schemeClr val="bg2"/>
                </a:solidFill>
              </a:rPr>
              <a:t>Should be data and metrics driven</a:t>
            </a:r>
          </a:p>
          <a:p>
            <a:pPr lvl="1"/>
            <a:r>
              <a:rPr lang="en-US" dirty="0">
                <a:solidFill>
                  <a:schemeClr val="bg2"/>
                </a:solidFill>
              </a:rPr>
              <a:t>Look at how you measure potential as a key opportunity to capture diversity of thought in your organization</a:t>
            </a:r>
          </a:p>
          <a:p>
            <a:pPr lvl="1"/>
            <a:r>
              <a:rPr lang="en-US" dirty="0">
                <a:solidFill>
                  <a:schemeClr val="bg2"/>
                </a:solidFill>
              </a:rPr>
              <a:t>These are organizing choices…</a:t>
            </a:r>
          </a:p>
          <a:p>
            <a:pPr lvl="1"/>
            <a:r>
              <a:rPr lang="en-US" dirty="0">
                <a:solidFill>
                  <a:schemeClr val="bg2"/>
                </a:solidFill>
              </a:rPr>
              <a:t>Remember, diverse teams are 35% more likely to have industry-leading profitability (McKinsey, 2018)</a:t>
            </a:r>
          </a:p>
          <a:p>
            <a:endParaRPr lang="en-US" dirty="0"/>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22</a:t>
            </a:fld>
            <a:endParaRPr lang="en-US" dirty="0"/>
          </a:p>
        </p:txBody>
      </p:sp>
    </p:spTree>
    <p:extLst>
      <p:ext uri="{BB962C8B-B14F-4D97-AF65-F5344CB8AC3E}">
        <p14:creationId xmlns:p14="http://schemas.microsoft.com/office/powerpoint/2010/main" val="2006618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solidFill>
                  <a:schemeClr val="accent5"/>
                </a:solidFill>
              </a:rPr>
              <a:t>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u="sng" dirty="0">
                <a:solidFill>
                  <a:schemeClr val="accent5"/>
                </a:solidFill>
              </a:rPr>
              <a:t>Lack of standardized data and metrics</a:t>
            </a:r>
            <a:r>
              <a:rPr lang="en-US" dirty="0">
                <a:solidFill>
                  <a:schemeClr val="accent5"/>
                </a:solidFill>
              </a:rPr>
              <a:t>:  When standardized measurement tools and information are not embedded into talent acquisition and management activities, that lack of uniform measurement and reporting will ensure that DEI initiatives are not universally followed.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dirty="0">
                <a:solidFill>
                  <a:schemeClr val="bg2"/>
                </a:solidFill>
              </a:rPr>
              <a:t>Data: </a:t>
            </a:r>
            <a:r>
              <a:rPr lang="en-US" sz="1200" dirty="0">
                <a:solidFill>
                  <a:schemeClr val="bg2"/>
                </a:solidFill>
              </a:rPr>
              <a:t>Help hiring and selecting leaders make the best decision for the organization by hiring the most qualified candidate while at the same time ensuring it is done without bias. For example, many organizations sterilize applicant data on the initial screening process from all terms that denote race, gender, age, etc. It is also a good practice to have the relevant metrics involved in the process to ensure your organization is looking at an adequate representation of available DEI candidates for that skillset and geographical area.</a:t>
            </a:r>
          </a:p>
          <a:p>
            <a:endParaRPr lang="en-US" dirty="0"/>
          </a:p>
          <a:p>
            <a:endParaRPr lang="en-US" dirty="0"/>
          </a:p>
        </p:txBody>
      </p:sp>
      <p:sp>
        <p:nvSpPr>
          <p:cNvPr id="4" name="Slide Number Placeholder 3"/>
          <p:cNvSpPr>
            <a:spLocks noGrp="1"/>
          </p:cNvSpPr>
          <p:nvPr>
            <p:ph type="sldNum" sz="quarter" idx="5"/>
          </p:nvPr>
        </p:nvSpPr>
        <p:spPr/>
        <p:txBody>
          <a:bodyPr/>
          <a:lstStyle/>
          <a:p>
            <a:fld id="{C6A65450-65E1-8E43-9AFC-36B3F100DBCA}" type="slidenum">
              <a:rPr lang="en-US" smtClean="0"/>
              <a:t>23</a:t>
            </a:fld>
            <a:endParaRPr lang="en-US" dirty="0"/>
          </a:p>
        </p:txBody>
      </p:sp>
    </p:spTree>
    <p:extLst>
      <p:ext uri="{BB962C8B-B14F-4D97-AF65-F5344CB8AC3E}">
        <p14:creationId xmlns:p14="http://schemas.microsoft.com/office/powerpoint/2010/main" val="3716826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solidFill>
                  <a:schemeClr val="accent5"/>
                </a:solidFill>
              </a:rPr>
              <a:t>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sng" dirty="0">
                <a:solidFill>
                  <a:schemeClr val="accent5"/>
                </a:solidFill>
              </a:rPr>
              <a:t>Stumbling: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u="sng" dirty="0">
                <a:solidFill>
                  <a:schemeClr val="accent5"/>
                </a:solidFill>
              </a:rPr>
              <a:t>Lack of standardized data and metrics</a:t>
            </a:r>
            <a:r>
              <a:rPr lang="en-US" dirty="0">
                <a:solidFill>
                  <a:schemeClr val="accent5"/>
                </a:solidFill>
              </a:rPr>
              <a:t>:  When standardized measurement tools and information are not embedded into talent acquisition and management activities, that lack of uniform measurement and reporting will ensure that DEI initiatives are not universally followed.</a:t>
            </a:r>
          </a:p>
          <a:p>
            <a:endParaRPr lang="en-US" dirty="0"/>
          </a:p>
          <a:p>
            <a:r>
              <a:rPr lang="en-US" u="sng" dirty="0"/>
              <a:t>Building: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dirty="0">
                <a:solidFill>
                  <a:schemeClr val="bg2"/>
                </a:solidFill>
              </a:rPr>
              <a:t>Data: </a:t>
            </a:r>
            <a:r>
              <a:rPr lang="en-US" sz="1200" dirty="0">
                <a:solidFill>
                  <a:schemeClr val="bg2"/>
                </a:solidFill>
              </a:rPr>
              <a:t>Help hiring and selecting leaders make the best decision for the organization by hiring the most qualified candidate while at the same time ensuring it is done without bias. For example, many organizations sterilize applicant data on the initial screening process from all terms that denote race, gender, age, etc. It is also a good practice to have the relevant metrics involved in the process to ensure your organization is looking at an adequate representation of available DEI candidates for that skillset and geographical area.</a:t>
            </a:r>
          </a:p>
          <a:p>
            <a:endParaRPr lang="en-US" dirty="0"/>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24</a:t>
            </a:fld>
            <a:endParaRPr lang="en-US" dirty="0"/>
          </a:p>
        </p:txBody>
      </p:sp>
    </p:spTree>
    <p:extLst>
      <p:ext uri="{BB962C8B-B14F-4D97-AF65-F5344CB8AC3E}">
        <p14:creationId xmlns:p14="http://schemas.microsoft.com/office/powerpoint/2010/main" val="4239441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5"/>
                </a:solidFill>
              </a:rPr>
              <a:t>KT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u="sng" dirty="0">
                <a:solidFill>
                  <a:schemeClr val="accent5"/>
                </a:solidFill>
              </a:rPr>
              <a:t>“I can’t find anyone”</a:t>
            </a:r>
            <a:r>
              <a:rPr lang="en-US" i="1" dirty="0">
                <a:solidFill>
                  <a:schemeClr val="accent5"/>
                </a:solidFill>
              </a:rPr>
              <a:t>:</a:t>
            </a:r>
            <a:r>
              <a:rPr lang="en-US" dirty="0">
                <a:solidFill>
                  <a:schemeClr val="accent5"/>
                </a:solidFill>
              </a:rPr>
              <a:t>  If your talent acquisition methods are weak, the DEI recruiting results will likely be lackluster as well. If you hear this excuse, it may be time for a deep dive on why your organization struggles to attract or develop diverse candidates. Leaders might say all the right things, but whether behaviors and practices have really changed is still highly visible to the team. Keep in mind that “if you want something new, you have to stop doing something old” (</a:t>
            </a:r>
            <a:r>
              <a:rPr lang="en-US" i="1" dirty="0">
                <a:solidFill>
                  <a:schemeClr val="accent5"/>
                </a:solidFill>
              </a:rPr>
              <a:t>Peter Drucker). </a:t>
            </a:r>
            <a:r>
              <a:rPr lang="en-US" dirty="0">
                <a:solidFill>
                  <a:schemeClr val="accent5"/>
                </a:solidFill>
              </a:rPr>
              <a:t>   </a:t>
            </a:r>
          </a:p>
          <a:p>
            <a:endParaRPr lang="en-US" dirty="0"/>
          </a:p>
          <a:p>
            <a:r>
              <a:rPr lang="en-US" sz="1200" b="1" i="1" u="sng" dirty="0">
                <a:solidFill>
                  <a:schemeClr val="bg2"/>
                </a:solidFill>
              </a:rPr>
              <a:t>Creativity</a:t>
            </a:r>
            <a:r>
              <a:rPr lang="en-US" sz="1200" dirty="0">
                <a:solidFill>
                  <a:schemeClr val="bg2"/>
                </a:solidFill>
              </a:rPr>
              <a:t>:  Become inventive with attracting and recruiting diverse candidates. Have you considered non-traditional recruiting channels, such as veterans, technical certificate holders, career switchers, community colleges, or events and sponsorships that cater to minority interests? How flexible could you get with scheduling options to attract more stay-at-home or returning-to-work parents? </a:t>
            </a:r>
            <a:endParaRPr lang="en-US" dirty="0"/>
          </a:p>
        </p:txBody>
      </p:sp>
      <p:sp>
        <p:nvSpPr>
          <p:cNvPr id="4" name="Slide Number Placeholder 3"/>
          <p:cNvSpPr>
            <a:spLocks noGrp="1"/>
          </p:cNvSpPr>
          <p:nvPr>
            <p:ph type="sldNum" sz="quarter" idx="5"/>
          </p:nvPr>
        </p:nvSpPr>
        <p:spPr/>
        <p:txBody>
          <a:bodyPr/>
          <a:lstStyle/>
          <a:p>
            <a:fld id="{C6A65450-65E1-8E43-9AFC-36B3F100DBCA}" type="slidenum">
              <a:rPr lang="en-US" smtClean="0"/>
              <a:t>25</a:t>
            </a:fld>
            <a:endParaRPr lang="en-US" dirty="0"/>
          </a:p>
        </p:txBody>
      </p:sp>
    </p:spTree>
    <p:extLst>
      <p:ext uri="{BB962C8B-B14F-4D97-AF65-F5344CB8AC3E}">
        <p14:creationId xmlns:p14="http://schemas.microsoft.com/office/powerpoint/2010/main" val="4240048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u="none" dirty="0">
                <a:solidFill>
                  <a:schemeClr val="bg2"/>
                </a:solidFill>
              </a:rPr>
              <a:t>KT</a:t>
            </a:r>
          </a:p>
          <a:p>
            <a:r>
              <a:rPr lang="en-US" sz="2000" b="0" u="sng" dirty="0">
                <a:solidFill>
                  <a:schemeClr val="bg2"/>
                </a:solidFill>
              </a:rPr>
              <a:t>Stumbling:</a:t>
            </a:r>
          </a:p>
          <a:p>
            <a:endParaRPr lang="en-US" sz="2000" b="0" u="sng" dirty="0">
              <a:solidFill>
                <a:schemeClr val="bg2"/>
              </a:solidFill>
            </a:endParaRPr>
          </a:p>
          <a:p>
            <a:endParaRPr lang="en-US" sz="2000" b="0" u="sng" dirty="0">
              <a:solidFill>
                <a:schemeClr val="bg2"/>
              </a:solidFill>
            </a:endParaRPr>
          </a:p>
          <a:p>
            <a:r>
              <a:rPr lang="en-US" sz="2000" b="0" u="sng" dirty="0">
                <a:solidFill>
                  <a:schemeClr val="bg2"/>
                </a:solidFill>
              </a:rPr>
              <a:t>Building:</a:t>
            </a:r>
          </a:p>
          <a:p>
            <a:r>
              <a:rPr lang="en-US" sz="2000" b="1" dirty="0">
                <a:solidFill>
                  <a:schemeClr val="bg2"/>
                </a:solidFill>
              </a:rPr>
              <a:t>Create specific DEI initiatives. </a:t>
            </a:r>
          </a:p>
          <a:p>
            <a:pPr lvl="1"/>
            <a:r>
              <a:rPr lang="en-US" sz="2000" dirty="0">
                <a:solidFill>
                  <a:schemeClr val="bg2"/>
                </a:solidFill>
              </a:rPr>
              <a:t>DEI initiatives should be developed based on your strategic growth opportunities</a:t>
            </a:r>
          </a:p>
          <a:p>
            <a:pPr lvl="1"/>
            <a:endParaRPr lang="en-US" sz="2000" dirty="0">
              <a:solidFill>
                <a:schemeClr val="bg2"/>
              </a:solidFill>
            </a:endParaRPr>
          </a:p>
          <a:p>
            <a:pPr lvl="1"/>
            <a:r>
              <a:rPr lang="en-US" sz="2000" dirty="0">
                <a:solidFill>
                  <a:schemeClr val="bg2"/>
                </a:solidFill>
              </a:rPr>
              <a:t>Invest in DEI initiatives. Particularly those that enable the </a:t>
            </a:r>
          </a:p>
          <a:p>
            <a:pPr lvl="1"/>
            <a:r>
              <a:rPr lang="en-US" sz="2000" dirty="0">
                <a:solidFill>
                  <a:schemeClr val="bg2"/>
                </a:solidFill>
              </a:rPr>
              <a:t>Initiatives in pursuit of the I&amp;D goals should be targeted based on growth priorities, and investments made to both hard- and soft-wire the programs and culture of inclusion required to capture the intended benefits.</a:t>
            </a:r>
          </a:p>
          <a:p>
            <a:endParaRPr lang="en-US" sz="2000" b="1" dirty="0">
              <a:solidFill>
                <a:schemeClr val="bg2"/>
              </a:solidFill>
            </a:endParaRPr>
          </a:p>
          <a:p>
            <a:r>
              <a:rPr lang="en-US" sz="2000" b="1" dirty="0">
                <a:solidFill>
                  <a:schemeClr val="bg2"/>
                </a:solidFill>
              </a:rPr>
              <a:t>Create Employee Resource Groups (ERGs).</a:t>
            </a:r>
          </a:p>
          <a:p>
            <a:endParaRPr lang="en-US" sz="2000" b="1" dirty="0">
              <a:solidFill>
                <a:schemeClr val="bg2"/>
              </a:solidFill>
            </a:endParaRPr>
          </a:p>
          <a:p>
            <a:r>
              <a:rPr lang="en-US" sz="2000" b="1" dirty="0">
                <a:solidFill>
                  <a:schemeClr val="bg2"/>
                </a:solidFill>
              </a:rPr>
              <a:t>Conduct periodic pulse surveys.</a:t>
            </a:r>
          </a:p>
          <a:p>
            <a:endParaRPr lang="en-US" sz="2000" b="1" dirty="0">
              <a:solidFill>
                <a:schemeClr val="bg2"/>
              </a:solidFill>
            </a:endParaRPr>
          </a:p>
          <a:p>
            <a:pPr marL="171450" indent="-171450">
              <a:lnSpc>
                <a:spcPct val="85000"/>
              </a:lnSpc>
              <a:spcAft>
                <a:spcPts val="300"/>
              </a:spcAft>
            </a:pPr>
            <a:r>
              <a:rPr lang="en-US" sz="2000" dirty="0">
                <a:solidFill>
                  <a:schemeClr val="bg2"/>
                </a:solidFill>
              </a:rPr>
              <a:t>(Become inventive with attracting and recruiting diverse candidates. Have you considered non-traditional recruiting channels, such as veterans, technical certificate holders, career switchers, community colleges, or events and sponsorships that cater to minority interests? How flexible could you get with scheduling options to attract more stay-at-home or returning-to-work parents? ) </a:t>
            </a:r>
            <a:r>
              <a:rPr lang="en-US" sz="2000" dirty="0">
                <a:solidFill>
                  <a:schemeClr val="tx1">
                    <a:lumMod val="50000"/>
                  </a:schemeClr>
                </a:solidFill>
                <a:highlight>
                  <a:srgbClr val="FFFF00"/>
                </a:highlight>
              </a:rPr>
              <a:t>Example: service now</a:t>
            </a:r>
          </a:p>
          <a:p>
            <a:pPr marL="171450" indent="-171450">
              <a:lnSpc>
                <a:spcPct val="85000"/>
              </a:lnSpc>
              <a:spcAft>
                <a:spcPts val="300"/>
              </a:spcAft>
            </a:pPr>
            <a:endParaRPr lang="en-US" altLang="en-US" sz="2000" dirty="0">
              <a:latin typeface="Arial"/>
              <a:cs typeface="Arial"/>
            </a:endParaRPr>
          </a:p>
          <a:p>
            <a:endParaRPr lang="en-US" sz="2000" b="1" dirty="0">
              <a:solidFill>
                <a:schemeClr val="bg2"/>
              </a:solidFill>
            </a:endParaRPr>
          </a:p>
          <a:p>
            <a:endParaRPr lang="en-US" dirty="0"/>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26</a:t>
            </a:fld>
            <a:endParaRPr lang="en-US" dirty="0"/>
          </a:p>
        </p:txBody>
      </p:sp>
    </p:spTree>
    <p:extLst>
      <p:ext uri="{BB962C8B-B14F-4D97-AF65-F5344CB8AC3E}">
        <p14:creationId xmlns:p14="http://schemas.microsoft.com/office/powerpoint/2010/main" val="3618119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5"/>
                </a:solidFill>
              </a:rPr>
              <a:t>SM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u="sng" dirty="0">
                <a:solidFill>
                  <a:schemeClr val="accent5"/>
                </a:solidFill>
              </a:rPr>
              <a:t>DEI reputation and reality</a:t>
            </a:r>
            <a:r>
              <a:rPr lang="en-US" dirty="0">
                <a:solidFill>
                  <a:schemeClr val="accent5"/>
                </a:solidFill>
              </a:rPr>
              <a:t>:  Do diverse candidates get a positive impression when they interact with your company?  Do not pretend your company is something it is not. Your company DEI culture cannot be disguised by crafty seating charts and bribed or forced employee reviews.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solidFill>
                <a:schemeClr val="bg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dirty="0">
                <a:solidFill>
                  <a:schemeClr val="bg2"/>
                </a:solidFill>
              </a:rPr>
              <a:t>People and Rewards</a:t>
            </a:r>
            <a:r>
              <a:rPr lang="en-US" sz="1200" dirty="0">
                <a:solidFill>
                  <a:schemeClr val="bg2"/>
                </a:solidFill>
              </a:rPr>
              <a:t>:  Reward those with hiring responsibilities for successful efforts to improve DEI.  As leaders define (by example) what behaviors are needed to amplify a good DEI culture and what behaviors need to be diminished to improve DEI, your organization can create synergies around a diverse workforce.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5"/>
              </a:solidFill>
            </a:endParaRPr>
          </a:p>
          <a:p>
            <a:endParaRPr lang="en-US" dirty="0"/>
          </a:p>
        </p:txBody>
      </p:sp>
      <p:sp>
        <p:nvSpPr>
          <p:cNvPr id="4" name="Slide Number Placeholder 3"/>
          <p:cNvSpPr>
            <a:spLocks noGrp="1"/>
          </p:cNvSpPr>
          <p:nvPr>
            <p:ph type="sldNum" sz="quarter" idx="5"/>
          </p:nvPr>
        </p:nvSpPr>
        <p:spPr/>
        <p:txBody>
          <a:bodyPr/>
          <a:lstStyle/>
          <a:p>
            <a:fld id="{C6A65450-65E1-8E43-9AFC-36B3F100DBCA}" type="slidenum">
              <a:rPr lang="en-US" smtClean="0"/>
              <a:t>27</a:t>
            </a:fld>
            <a:endParaRPr lang="en-US" dirty="0"/>
          </a:p>
        </p:txBody>
      </p:sp>
    </p:spTree>
    <p:extLst>
      <p:ext uri="{BB962C8B-B14F-4D97-AF65-F5344CB8AC3E}">
        <p14:creationId xmlns:p14="http://schemas.microsoft.com/office/powerpoint/2010/main" val="1292672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0" hangingPunct="0">
              <a:lnSpc>
                <a:spcPct val="85000"/>
              </a:lnSpc>
              <a:spcAft>
                <a:spcPts val="400"/>
              </a:spcAft>
            </a:pPr>
            <a:r>
              <a:rPr lang="en-US" u="none" dirty="0">
                <a:solidFill>
                  <a:schemeClr val="bg1">
                    <a:lumMod val="50000"/>
                  </a:schemeClr>
                </a:solidFill>
              </a:rPr>
              <a:t>SM</a:t>
            </a:r>
          </a:p>
          <a:p>
            <a:pPr marL="171450" indent="-171450" eaLnBrk="0" hangingPunct="0">
              <a:lnSpc>
                <a:spcPct val="85000"/>
              </a:lnSpc>
              <a:spcAft>
                <a:spcPts val="400"/>
              </a:spcAft>
            </a:pPr>
            <a:r>
              <a:rPr lang="en-US" u="sng" dirty="0">
                <a:solidFill>
                  <a:schemeClr val="bg1">
                    <a:lumMod val="50000"/>
                  </a:schemeClr>
                </a:solidFill>
              </a:rPr>
              <a:t>Stumbling:</a:t>
            </a:r>
          </a:p>
          <a:p>
            <a:r>
              <a:rPr lang="en-US" b="1" dirty="0">
                <a:solidFill>
                  <a:schemeClr val="accent5"/>
                </a:solidFill>
              </a:rPr>
              <a:t>What is reality? </a:t>
            </a:r>
            <a:r>
              <a:rPr lang="en-US" dirty="0">
                <a:solidFill>
                  <a:schemeClr val="accent5"/>
                </a:solidFill>
              </a:rPr>
              <a:t>Take an honest look at your organization.</a:t>
            </a:r>
          </a:p>
          <a:p>
            <a:pPr lvl="1"/>
            <a:r>
              <a:rPr lang="en-US" i="1" dirty="0">
                <a:solidFill>
                  <a:schemeClr val="accent5"/>
                </a:solidFill>
              </a:rPr>
              <a:t>What DEI signals is your organization emitting?</a:t>
            </a:r>
          </a:p>
          <a:p>
            <a:pPr lvl="1"/>
            <a:r>
              <a:rPr lang="en-US" i="1" dirty="0">
                <a:solidFill>
                  <a:schemeClr val="accent5"/>
                </a:solidFill>
              </a:rPr>
              <a:t>How are DEI indicators visible in your organization?</a:t>
            </a:r>
          </a:p>
          <a:p>
            <a:r>
              <a:rPr lang="en-US" b="1" dirty="0">
                <a:solidFill>
                  <a:schemeClr val="accent5"/>
                </a:solidFill>
              </a:rPr>
              <a:t>Leaders’ role. </a:t>
            </a:r>
            <a:r>
              <a:rPr lang="en-US" dirty="0">
                <a:solidFill>
                  <a:schemeClr val="accent5"/>
                </a:solidFill>
              </a:rPr>
              <a:t>Identify practices and behaviors which strengthen DEI and which detract.</a:t>
            </a:r>
          </a:p>
          <a:p>
            <a:pPr marL="400050" lvl="1" indent="-171450" eaLnBrk="0" hangingPunct="0">
              <a:spcAft>
                <a:spcPts val="400"/>
              </a:spcAft>
            </a:pPr>
            <a:r>
              <a:rPr lang="en-US" altLang="en-US" i="1" dirty="0">
                <a:solidFill>
                  <a:schemeClr val="accent5"/>
                </a:solidFill>
                <a:latin typeface="Arial"/>
                <a:cs typeface="Arial"/>
              </a:rPr>
              <a:t>What are your shared assumptions, beliefs, behaviors, and norms of the workforce?</a:t>
            </a:r>
            <a:endParaRPr lang="en-US" altLang="en-US" i="1" dirty="0">
              <a:solidFill>
                <a:schemeClr val="accent5"/>
              </a:solidFill>
            </a:endParaRPr>
          </a:p>
          <a:p>
            <a:pPr marL="400050" lvl="1" indent="-171450" eaLnBrk="0" hangingPunct="0">
              <a:spcAft>
                <a:spcPts val="400"/>
              </a:spcAft>
            </a:pPr>
            <a:r>
              <a:rPr lang="en-US" altLang="en-US" i="1" dirty="0">
                <a:solidFill>
                  <a:schemeClr val="accent5"/>
                </a:solidFill>
                <a:latin typeface="Arial"/>
                <a:cs typeface="Arial"/>
              </a:rPr>
              <a:t>Leadership behavior exerts a strong force on culture. </a:t>
            </a:r>
          </a:p>
          <a:p>
            <a:pPr lvl="1"/>
            <a:endParaRPr lang="en-US" sz="1400" dirty="0"/>
          </a:p>
          <a:p>
            <a:pPr marL="171450" indent="-171450" eaLnBrk="0" hangingPunct="0">
              <a:lnSpc>
                <a:spcPct val="85000"/>
              </a:lnSpc>
              <a:spcAft>
                <a:spcPts val="400"/>
              </a:spcAft>
            </a:pPr>
            <a:r>
              <a:rPr lang="en-US" u="sng" dirty="0">
                <a:solidFill>
                  <a:schemeClr val="bg1">
                    <a:lumMod val="50000"/>
                  </a:schemeClr>
                </a:solidFill>
              </a:rPr>
              <a:t>Building:</a:t>
            </a:r>
          </a:p>
          <a:p>
            <a:pPr marL="171450" indent="-171450" eaLnBrk="0" hangingPunct="0">
              <a:spcAft>
                <a:spcPts val="400"/>
              </a:spcAft>
            </a:pPr>
            <a:r>
              <a:rPr lang="en-US" b="1" dirty="0">
                <a:solidFill>
                  <a:schemeClr val="bg2"/>
                </a:solidFill>
              </a:rPr>
              <a:t>Commit and follow through. </a:t>
            </a:r>
            <a:r>
              <a:rPr lang="en-US" dirty="0">
                <a:solidFill>
                  <a:schemeClr val="bg2"/>
                </a:solidFill>
              </a:rPr>
              <a:t>Leaders should embed DEI into the corporate strategy and how it supports the organization’s vision. </a:t>
            </a:r>
          </a:p>
          <a:p>
            <a:pPr marL="171450" indent="-171450" eaLnBrk="0" hangingPunct="0">
              <a:spcAft>
                <a:spcPts val="400"/>
              </a:spcAft>
            </a:pPr>
            <a:endParaRPr lang="en-US" b="1" dirty="0">
              <a:solidFill>
                <a:schemeClr val="bg2"/>
              </a:solidFill>
            </a:endParaRPr>
          </a:p>
          <a:p>
            <a:pPr marL="171450" indent="-171450" eaLnBrk="0" hangingPunct="0">
              <a:spcAft>
                <a:spcPts val="400"/>
              </a:spcAft>
            </a:pPr>
            <a:r>
              <a:rPr lang="en-US" b="1" dirty="0">
                <a:solidFill>
                  <a:schemeClr val="bg2"/>
                </a:solidFill>
              </a:rPr>
              <a:t>Accountability. </a:t>
            </a:r>
            <a:r>
              <a:rPr lang="en-US" dirty="0">
                <a:solidFill>
                  <a:schemeClr val="bg2"/>
                </a:solidFill>
              </a:rPr>
              <a:t>Hold leaders accountable for DEI initiatives, measured using objective data. When incentives change, behaviors change.</a:t>
            </a:r>
          </a:p>
          <a:p>
            <a:pPr marL="171450" indent="-171450" eaLnBrk="0" hangingPunct="0">
              <a:lnSpc>
                <a:spcPct val="85000"/>
              </a:lnSpc>
              <a:spcAft>
                <a:spcPts val="400"/>
              </a:spcAft>
            </a:pPr>
            <a:endParaRPr lang="en-US" dirty="0">
              <a:solidFill>
                <a:schemeClr val="bg1">
                  <a:lumMod val="50000"/>
                </a:schemeClr>
              </a:solidFill>
            </a:endParaRPr>
          </a:p>
          <a:p>
            <a:pPr marL="171450" indent="-171450" eaLnBrk="0" hangingPunct="0">
              <a:lnSpc>
                <a:spcPct val="85000"/>
              </a:lnSpc>
              <a:spcAft>
                <a:spcPts val="400"/>
              </a:spcAft>
            </a:pPr>
            <a:r>
              <a:rPr lang="en-US" dirty="0">
                <a:solidFill>
                  <a:schemeClr val="bg1">
                    <a:lumMod val="50000"/>
                  </a:schemeClr>
                </a:solidFill>
              </a:rPr>
              <a:t>When leaders are passionate, enthusiastic, communicate effectively and spend time working with teams, people perceive the importance of the DEI initiative to the organization and its stakeholders.</a:t>
            </a:r>
          </a:p>
          <a:p>
            <a:pPr marL="171450" indent="-171450" eaLnBrk="0" hangingPunct="0">
              <a:lnSpc>
                <a:spcPct val="85000"/>
              </a:lnSpc>
              <a:spcAft>
                <a:spcPts val="400"/>
              </a:spcAft>
            </a:pPr>
            <a:r>
              <a:rPr lang="en-US" dirty="0">
                <a:solidFill>
                  <a:schemeClr val="bg1">
                    <a:lumMod val="50000"/>
                  </a:schemeClr>
                </a:solidFill>
              </a:rPr>
              <a:t>However, when those positive tendencies are absent, the lack of support is equally evident. Inadequate leadership traits can become liabilities when advancing the DEI cause. Such leaders are perceived as not being on board with the initiative or not fully committed to the objectives and the ultimate outcome.</a:t>
            </a:r>
            <a:endParaRPr lang="en-US" altLang="en-US" dirty="0">
              <a:solidFill>
                <a:schemeClr val="bg1">
                  <a:lumMod val="50000"/>
                </a:schemeClr>
              </a:solidFill>
              <a:latin typeface="Arial"/>
              <a:cs typeface="Arial"/>
            </a:endParaRPr>
          </a:p>
          <a:p>
            <a:endParaRPr lang="en-US" dirty="0"/>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28</a:t>
            </a:fld>
            <a:endParaRPr lang="en-US" dirty="0"/>
          </a:p>
        </p:txBody>
      </p:sp>
    </p:spTree>
    <p:extLst>
      <p:ext uri="{BB962C8B-B14F-4D97-AF65-F5344CB8AC3E}">
        <p14:creationId xmlns:p14="http://schemas.microsoft.com/office/powerpoint/2010/main" val="3086830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solidFill>
                  <a:schemeClr val="accent5"/>
                </a:solidFill>
              </a:rPr>
              <a:t>KT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u="sng" dirty="0">
                <a:solidFill>
                  <a:schemeClr val="accent5"/>
                </a:solidFill>
              </a:rPr>
              <a:t>Compulsory DEI training</a:t>
            </a:r>
            <a:r>
              <a:rPr lang="en-US" dirty="0">
                <a:solidFill>
                  <a:schemeClr val="accent5"/>
                </a:solidFill>
              </a:rPr>
              <a:t>: Compulsory training has been proven to generate fear, and it does not move the needle. In fact, in many cases, this generates negative bias and creates a larger gap in the organization’s DEI.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solidFill>
                <a:schemeClr val="bg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dirty="0">
                <a:solidFill>
                  <a:schemeClr val="bg2"/>
                </a:solidFill>
              </a:rPr>
              <a:t>Re-Imagined Training</a:t>
            </a:r>
            <a:r>
              <a:rPr lang="en-US" sz="1200" dirty="0">
                <a:solidFill>
                  <a:schemeClr val="bg2"/>
                </a:solidFill>
              </a:rPr>
              <a:t>: Voluntary training works best, particularly if the organization can provide a forum for interesting and compelling discussions (everyone has a story). Encourage voluntary participation and find opportunities to utilize voluntary trainers pulled from the ranks of your diverse workforce. </a:t>
            </a:r>
          </a:p>
          <a:p>
            <a:endParaRPr lang="en-US" dirty="0"/>
          </a:p>
        </p:txBody>
      </p:sp>
      <p:sp>
        <p:nvSpPr>
          <p:cNvPr id="4" name="Slide Number Placeholder 3"/>
          <p:cNvSpPr>
            <a:spLocks noGrp="1"/>
          </p:cNvSpPr>
          <p:nvPr>
            <p:ph type="sldNum" sz="quarter" idx="5"/>
          </p:nvPr>
        </p:nvSpPr>
        <p:spPr/>
        <p:txBody>
          <a:bodyPr/>
          <a:lstStyle/>
          <a:p>
            <a:fld id="{C6A65450-65E1-8E43-9AFC-36B3F100DBCA}" type="slidenum">
              <a:rPr lang="en-US" smtClean="0"/>
              <a:t>29</a:t>
            </a:fld>
            <a:endParaRPr lang="en-US" dirty="0"/>
          </a:p>
        </p:txBody>
      </p:sp>
    </p:spTree>
    <p:extLst>
      <p:ext uri="{BB962C8B-B14F-4D97-AF65-F5344CB8AC3E}">
        <p14:creationId xmlns:p14="http://schemas.microsoft.com/office/powerpoint/2010/main" val="1187712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582EEE-CE87-6C45-9DBF-8118F1AC6500}" type="slidenum">
              <a:rPr kumimoji="0" lang="en-AU" sz="1200" b="0" i="0" u="none" strike="noStrike" kern="1200" cap="none" spc="0" normalizeH="0" baseline="0" noProof="0">
                <a:ln>
                  <a:noFill/>
                </a:ln>
                <a:solidFill>
                  <a:prstClr val="black"/>
                </a:solidFill>
                <a:effectLst/>
                <a:uLnTx/>
                <a:uFillTx/>
                <a:latin typeface="Arial"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charset="0"/>
              <a:cs typeface="ＭＳ Ｐゴシック" charset="0"/>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KT</a:t>
            </a:r>
          </a:p>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31927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solidFill>
                  <a:schemeClr val="accent5"/>
                </a:solidFill>
              </a:rPr>
              <a:t>KT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sng" dirty="0">
                <a:solidFill>
                  <a:schemeClr val="accent5"/>
                </a:solidFill>
              </a:rPr>
              <a:t>Stumbling: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u="sng" dirty="0">
                <a:solidFill>
                  <a:schemeClr val="accent5"/>
                </a:solidFill>
              </a:rPr>
              <a:t>Compulsory DEI training</a:t>
            </a:r>
            <a:r>
              <a:rPr lang="en-US" dirty="0">
                <a:solidFill>
                  <a:schemeClr val="accent5"/>
                </a:solidFill>
              </a:rPr>
              <a:t>: Compulsory training has been proven to generate fear, and it does not move the needle. In fact, in many cases, this generates negative bias and creates a larger gap in the organization’s DEI.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solidFill>
                <a:schemeClr val="bg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dirty="0">
                <a:solidFill>
                  <a:schemeClr val="bg2"/>
                </a:solidFill>
              </a:rPr>
              <a:t>Building: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dirty="0">
                <a:solidFill>
                  <a:schemeClr val="bg2"/>
                </a:solidFill>
              </a:rPr>
              <a:t>Re-Imagined Training</a:t>
            </a:r>
            <a:r>
              <a:rPr lang="en-US" sz="1200" dirty="0">
                <a:solidFill>
                  <a:schemeClr val="bg2"/>
                </a:solidFill>
              </a:rPr>
              <a:t>: Voluntary training works best, particularly if the organization can provide a forum for interesting and compelling discussions (everyone has a story). Encourage voluntary participation and find opportunities to utilize voluntary trainers pulled from the ranks of your diverse workforce. </a:t>
            </a:r>
          </a:p>
          <a:p>
            <a:endParaRPr lang="en-US" dirty="0"/>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30</a:t>
            </a:fld>
            <a:endParaRPr lang="en-US" dirty="0"/>
          </a:p>
        </p:txBody>
      </p:sp>
    </p:spTree>
    <p:extLst>
      <p:ext uri="{BB962C8B-B14F-4D97-AF65-F5344CB8AC3E}">
        <p14:creationId xmlns:p14="http://schemas.microsoft.com/office/powerpoint/2010/main" val="2525832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KT</a:t>
            </a:r>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31</a:t>
            </a:fld>
            <a:endParaRPr lang="en-US" dirty="0"/>
          </a:p>
        </p:txBody>
      </p:sp>
    </p:spTree>
    <p:extLst>
      <p:ext uri="{BB962C8B-B14F-4D97-AF65-F5344CB8AC3E}">
        <p14:creationId xmlns:p14="http://schemas.microsoft.com/office/powerpoint/2010/main" val="4242022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 introduce slide</a:t>
            </a:r>
          </a:p>
          <a:p>
            <a:r>
              <a:rPr lang="en-US" dirty="0"/>
              <a:t>Both SM and KT answer questions as needed</a:t>
            </a:r>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32</a:t>
            </a:fld>
            <a:endParaRPr lang="en-US" dirty="0"/>
          </a:p>
        </p:txBody>
      </p:sp>
    </p:spTree>
    <p:extLst>
      <p:ext uri="{BB962C8B-B14F-4D97-AF65-F5344CB8AC3E}">
        <p14:creationId xmlns:p14="http://schemas.microsoft.com/office/powerpoint/2010/main" val="196191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t>
            </a:r>
          </a:p>
        </p:txBody>
      </p:sp>
      <p:sp>
        <p:nvSpPr>
          <p:cNvPr id="4" name="Slide Number Placeholder 3"/>
          <p:cNvSpPr>
            <a:spLocks noGrp="1"/>
          </p:cNvSpPr>
          <p:nvPr>
            <p:ph type="sldNum" sz="quarter" idx="10"/>
          </p:nvPr>
        </p:nvSpPr>
        <p:spPr/>
        <p:txBody>
          <a:bodyPr/>
          <a:lstStyle/>
          <a:p>
            <a:fld id="{3012E422-7BA6-0345-B4F3-9BE00E292B1E}" type="slidenum">
              <a:rPr lang="en-US" smtClean="0"/>
              <a:t>33</a:t>
            </a:fld>
            <a:endParaRPr lang="en-US" dirty="0"/>
          </a:p>
        </p:txBody>
      </p:sp>
    </p:spTree>
    <p:extLst>
      <p:ext uri="{BB962C8B-B14F-4D97-AF65-F5344CB8AC3E}">
        <p14:creationId xmlns:p14="http://schemas.microsoft.com/office/powerpoint/2010/main" val="1327437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t>
            </a:r>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34</a:t>
            </a:fld>
            <a:endParaRPr lang="en-US" dirty="0"/>
          </a:p>
        </p:txBody>
      </p:sp>
    </p:spTree>
    <p:extLst>
      <p:ext uri="{BB962C8B-B14F-4D97-AF65-F5344CB8AC3E}">
        <p14:creationId xmlns:p14="http://schemas.microsoft.com/office/powerpoint/2010/main" val="3849466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B86C7BBC-DEFC-A84B-BD80-B8DAA0F89F48}" type="slidenum">
              <a:rPr lang="en-AU" sz="1300"/>
              <a:pPr eaLnBrk="1" hangingPunct="1"/>
              <a:t>4</a:t>
            </a:fld>
            <a:endParaRPr lang="en-AU" sz="1300"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KT</a:t>
            </a:r>
          </a:p>
        </p:txBody>
      </p:sp>
    </p:spTree>
    <p:extLst>
      <p:ext uri="{BB962C8B-B14F-4D97-AF65-F5344CB8AC3E}">
        <p14:creationId xmlns:p14="http://schemas.microsoft.com/office/powerpoint/2010/main" val="326227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KT</a:t>
            </a:r>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5</a:t>
            </a:fld>
            <a:endParaRPr lang="en-US" dirty="0"/>
          </a:p>
        </p:txBody>
      </p:sp>
    </p:spTree>
    <p:extLst>
      <p:ext uri="{BB962C8B-B14F-4D97-AF65-F5344CB8AC3E}">
        <p14:creationId xmlns:p14="http://schemas.microsoft.com/office/powerpoint/2010/main" val="3900828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KT</a:t>
            </a:r>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6</a:t>
            </a:fld>
            <a:endParaRPr lang="en-US" dirty="0"/>
          </a:p>
        </p:txBody>
      </p:sp>
    </p:spTree>
    <p:extLst>
      <p:ext uri="{BB962C8B-B14F-4D97-AF65-F5344CB8AC3E}">
        <p14:creationId xmlns:p14="http://schemas.microsoft.com/office/powerpoint/2010/main" val="154384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KT</a:t>
            </a:r>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7</a:t>
            </a:fld>
            <a:endParaRPr lang="en-US" dirty="0"/>
          </a:p>
        </p:txBody>
      </p:sp>
    </p:spTree>
    <p:extLst>
      <p:ext uri="{BB962C8B-B14F-4D97-AF65-F5344CB8AC3E}">
        <p14:creationId xmlns:p14="http://schemas.microsoft.com/office/powerpoint/2010/main" val="2629907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KT</a:t>
            </a:r>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8</a:t>
            </a:fld>
            <a:endParaRPr lang="en-US" dirty="0"/>
          </a:p>
        </p:txBody>
      </p:sp>
    </p:spTree>
    <p:extLst>
      <p:ext uri="{BB962C8B-B14F-4D97-AF65-F5344CB8AC3E}">
        <p14:creationId xmlns:p14="http://schemas.microsoft.com/office/powerpoint/2010/main" val="920115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KT</a:t>
            </a:r>
          </a:p>
        </p:txBody>
      </p:sp>
      <p:sp>
        <p:nvSpPr>
          <p:cNvPr id="4" name="Header Placeholder 3"/>
          <p:cNvSpPr>
            <a:spLocks noGrp="1"/>
          </p:cNvSpPr>
          <p:nvPr>
            <p:ph type="hdr" sz="quarter"/>
          </p:nvPr>
        </p:nvSpPr>
        <p:spPr/>
        <p:txBody>
          <a:bodyPr/>
          <a:lstStyle/>
          <a:p>
            <a:r>
              <a:rPr lang="de-DE" dirty="0"/>
              <a:t>Reed Deshler reed.deshler@alignorg.com 502-241-0057</a:t>
            </a:r>
            <a:endParaRPr lang="en-US" dirty="0"/>
          </a:p>
        </p:txBody>
      </p:sp>
      <p:sp>
        <p:nvSpPr>
          <p:cNvPr id="5" name="Footer Placeholder 4"/>
          <p:cNvSpPr>
            <a:spLocks noGrp="1"/>
          </p:cNvSpPr>
          <p:nvPr>
            <p:ph type="ftr" sz="quarter" idx="4"/>
          </p:nvPr>
        </p:nvSpPr>
        <p:spPr/>
        <p:txBody>
          <a:bodyPr/>
          <a:lstStyle/>
          <a:p>
            <a:r>
              <a:rPr lang="en-US" dirty="0"/>
              <a:t>© 2021 All Rights Reserved AlignOrg Solutions</a:t>
            </a:r>
          </a:p>
        </p:txBody>
      </p:sp>
      <p:sp>
        <p:nvSpPr>
          <p:cNvPr id="6" name="Slide Number Placeholder 5"/>
          <p:cNvSpPr>
            <a:spLocks noGrp="1"/>
          </p:cNvSpPr>
          <p:nvPr>
            <p:ph type="sldNum" sz="quarter" idx="5"/>
          </p:nvPr>
        </p:nvSpPr>
        <p:spPr/>
        <p:txBody>
          <a:bodyPr/>
          <a:lstStyle/>
          <a:p>
            <a:fld id="{4CF36958-005C-534B-81B2-98E7FCAAE476}" type="slidenum">
              <a:rPr lang="en-US" smtClean="0"/>
              <a:t>9</a:t>
            </a:fld>
            <a:endParaRPr lang="en-US" dirty="0"/>
          </a:p>
        </p:txBody>
      </p:sp>
    </p:spTree>
    <p:extLst>
      <p:ext uri="{BB962C8B-B14F-4D97-AF65-F5344CB8AC3E}">
        <p14:creationId xmlns:p14="http://schemas.microsoft.com/office/powerpoint/2010/main" val="1575556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 whit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15CEFC3-AB19-1F41-8A46-9ACF698CBAF6}"/>
              </a:ext>
            </a:extLst>
          </p:cNvPr>
          <p:cNvSpPr>
            <a:spLocks noGrp="1"/>
          </p:cNvSpPr>
          <p:nvPr>
            <p:ph type="ctrTitle" hasCustomPrompt="1"/>
          </p:nvPr>
        </p:nvSpPr>
        <p:spPr>
          <a:xfrm>
            <a:off x="3664744" y="2928936"/>
            <a:ext cx="4555328" cy="1129508"/>
          </a:xfrm>
          <a:prstGeom prst="rect">
            <a:avLst/>
          </a:prstGeom>
        </p:spPr>
        <p:txBody>
          <a:bodyPr anchor="b">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9E9C7AE9-508D-3348-8323-6FA4D30BE21B}"/>
              </a:ext>
            </a:extLst>
          </p:cNvPr>
          <p:cNvSpPr>
            <a:spLocks noGrp="1"/>
          </p:cNvSpPr>
          <p:nvPr>
            <p:ph type="subTitle" idx="1"/>
          </p:nvPr>
        </p:nvSpPr>
        <p:spPr>
          <a:xfrm>
            <a:off x="3664744" y="4333081"/>
            <a:ext cx="4555328" cy="505619"/>
          </a:xfrm>
          <a:prstGeom prst="rect">
            <a:avLst/>
          </a:prstGeom>
        </p:spPr>
        <p:txBody>
          <a:bodyPr>
            <a:noAutofit/>
          </a:bodyPr>
          <a:lstStyle>
            <a:lvl1pPr marL="0" indent="0" algn="l">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7DE9D730-D1AA-D14F-8726-54C3693561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484" b="19308"/>
          <a:stretch/>
        </p:blipFill>
        <p:spPr>
          <a:xfrm>
            <a:off x="0" y="2548735"/>
            <a:ext cx="3028952" cy="4309265"/>
          </a:xfrm>
          <a:prstGeom prst="rect">
            <a:avLst/>
          </a:prstGeom>
        </p:spPr>
      </p:pic>
      <p:sp>
        <p:nvSpPr>
          <p:cNvPr id="5" name="Text Placeholder 4">
            <a:extLst>
              <a:ext uri="{FF2B5EF4-FFF2-40B4-BE49-F238E27FC236}">
                <a16:creationId xmlns:a16="http://schemas.microsoft.com/office/drawing/2014/main" id="{DDEE6891-7719-EC42-BAC5-F1202642AE9F}"/>
              </a:ext>
            </a:extLst>
          </p:cNvPr>
          <p:cNvSpPr>
            <a:spLocks noGrp="1"/>
          </p:cNvSpPr>
          <p:nvPr>
            <p:ph type="body" sz="quarter" idx="10" hasCustomPrompt="1"/>
          </p:nvPr>
        </p:nvSpPr>
        <p:spPr>
          <a:xfrm>
            <a:off x="3665538" y="6261100"/>
            <a:ext cx="4554537" cy="317500"/>
          </a:xfrm>
        </p:spPr>
        <p:txBody>
          <a:bodyPr>
            <a:noAutofit/>
          </a:bodyPr>
          <a:lstStyle>
            <a:lvl1pPr>
              <a:defRPr sz="800">
                <a:solidFill>
                  <a:schemeClr val="tx2"/>
                </a:solidFill>
              </a:defRPr>
            </a:lvl1pPr>
          </a:lstStyle>
          <a:p>
            <a:r>
              <a:rPr lang="en-US" dirty="0"/>
              <a:t>© 2021 AlignOrg Solutions. All rights reserved. This content should not be shared, reproduced, or transmitted to anyone without permission from </a:t>
            </a:r>
            <a:r>
              <a:rPr lang="en-US" dirty="0" err="1"/>
              <a:t>AlignOrg</a:t>
            </a:r>
            <a:r>
              <a:rPr lang="en-US" dirty="0"/>
              <a:t> Solutions.</a:t>
            </a:r>
          </a:p>
          <a:p>
            <a:pPr lvl="0"/>
            <a:endParaRPr lang="en-US" dirty="0"/>
          </a:p>
        </p:txBody>
      </p:sp>
      <p:sp>
        <p:nvSpPr>
          <p:cNvPr id="19" name="Text Placeholder 18">
            <a:extLst>
              <a:ext uri="{FF2B5EF4-FFF2-40B4-BE49-F238E27FC236}">
                <a16:creationId xmlns:a16="http://schemas.microsoft.com/office/drawing/2014/main" id="{E26B668D-2460-214F-9E19-DF57BAAE5496}"/>
              </a:ext>
            </a:extLst>
          </p:cNvPr>
          <p:cNvSpPr>
            <a:spLocks noGrp="1"/>
          </p:cNvSpPr>
          <p:nvPr>
            <p:ph type="body" sz="quarter" idx="11" hasCustomPrompt="1"/>
          </p:nvPr>
        </p:nvSpPr>
        <p:spPr>
          <a:xfrm>
            <a:off x="3664744" y="4915694"/>
            <a:ext cx="4554537" cy="719562"/>
          </a:xfrm>
        </p:spPr>
        <p:txBody>
          <a:bodyPr>
            <a:noAutofit/>
          </a:bodyPr>
          <a:lstStyle>
            <a:lvl1pPr>
              <a:spcBef>
                <a:spcPts val="0"/>
              </a:spcBef>
              <a:defRPr sz="1100" b="0" i="1">
                <a:solidFill>
                  <a:schemeClr val="tx2"/>
                </a:solidFill>
                <a:latin typeface="Arial" panose="020B0604020202020204" pitchFamily="34" charset="0"/>
                <a:cs typeface="Arial" panose="020B0604020202020204" pitchFamily="34" charset="0"/>
              </a:defRPr>
            </a:lvl1pPr>
          </a:lstStyle>
          <a:p>
            <a:pPr lvl="0"/>
            <a:r>
              <a:rPr lang="en-US" dirty="0"/>
              <a:t>(Optional) </a:t>
            </a:r>
          </a:p>
          <a:p>
            <a:pPr lvl="0"/>
            <a:r>
              <a:rPr lang="en-US" dirty="0"/>
              <a:t>Presenter name &amp; title</a:t>
            </a:r>
          </a:p>
          <a:p>
            <a:pPr lvl="0"/>
            <a:r>
              <a:rPr lang="en-US" dirty="0"/>
              <a:t>Event (if it makes sense)</a:t>
            </a:r>
          </a:p>
          <a:p>
            <a:pPr lvl="0"/>
            <a:r>
              <a:rPr lang="en-US" dirty="0"/>
              <a:t>Month DD, YYYY (Arial 11pt, Navy Blue)</a:t>
            </a:r>
          </a:p>
        </p:txBody>
      </p:sp>
      <p:sp>
        <p:nvSpPr>
          <p:cNvPr id="3" name="Picture Placeholder 2">
            <a:extLst>
              <a:ext uri="{FF2B5EF4-FFF2-40B4-BE49-F238E27FC236}">
                <a16:creationId xmlns:a16="http://schemas.microsoft.com/office/drawing/2014/main" id="{0B5743E8-09D4-8B46-849F-0F92A7E28F59}"/>
              </a:ext>
            </a:extLst>
          </p:cNvPr>
          <p:cNvSpPr>
            <a:spLocks noGrp="1"/>
          </p:cNvSpPr>
          <p:nvPr>
            <p:ph type="pic" sz="quarter" idx="12" hasCustomPrompt="1"/>
          </p:nvPr>
        </p:nvSpPr>
        <p:spPr>
          <a:xfrm>
            <a:off x="1007575" y="638968"/>
            <a:ext cx="3282950" cy="1476375"/>
          </a:xfrm>
        </p:spPr>
        <p:txBody>
          <a:bodyPr>
            <a:noAutofit/>
          </a:bodyPr>
          <a:lstStyle/>
          <a:p>
            <a:r>
              <a:rPr lang="en-US" dirty="0"/>
              <a:t>Insert client logo here</a:t>
            </a:r>
          </a:p>
        </p:txBody>
      </p:sp>
      <p:pic>
        <p:nvPicPr>
          <p:cNvPr id="17" name="Graphic 16">
            <a:extLst>
              <a:ext uri="{FF2B5EF4-FFF2-40B4-BE49-F238E27FC236}">
                <a16:creationId xmlns:a16="http://schemas.microsoft.com/office/drawing/2014/main" id="{A57C8807-BBA5-A84C-A028-1374AD0DEA0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72000" y="784378"/>
            <a:ext cx="4381899" cy="1185554"/>
          </a:xfrm>
          <a:prstGeom prst="rect">
            <a:avLst/>
          </a:prstGeom>
        </p:spPr>
      </p:pic>
    </p:spTree>
    <p:extLst>
      <p:ext uri="{BB962C8B-B14F-4D97-AF65-F5344CB8AC3E}">
        <p14:creationId xmlns:p14="http://schemas.microsoft.com/office/powerpoint/2010/main" val="141971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E3B7996-8DA5-7946-BCB3-C3D1396F5B20}"/>
              </a:ext>
            </a:extLst>
          </p:cNvPr>
          <p:cNvSpPr>
            <a:spLocks noGrp="1"/>
          </p:cNvSpPr>
          <p:nvPr>
            <p:ph type="title"/>
          </p:nvPr>
        </p:nvSpPr>
        <p:spPr>
          <a:xfrm>
            <a:off x="607295" y="99436"/>
            <a:ext cx="8140054" cy="384048"/>
          </a:xfrm>
          <a:prstGeom prst="rect">
            <a:avLst/>
          </a:prstGeom>
        </p:spPr>
        <p:txBody>
          <a:bodyPr anchor="t"/>
          <a:lstStyle>
            <a:lvl1pPr>
              <a:defRPr sz="2400" b="1">
                <a:solidFill>
                  <a:schemeClr val="tx2"/>
                </a:solidFill>
              </a:defRPr>
            </a:lvl1pPr>
          </a:lstStyle>
          <a:p>
            <a:r>
              <a:rPr lang="en-US" dirty="0"/>
              <a:t>Click to edit Master title style</a:t>
            </a:r>
          </a:p>
        </p:txBody>
      </p:sp>
      <p:sp>
        <p:nvSpPr>
          <p:cNvPr id="8" name="Text Placeholder 9">
            <a:extLst>
              <a:ext uri="{FF2B5EF4-FFF2-40B4-BE49-F238E27FC236}">
                <a16:creationId xmlns:a16="http://schemas.microsoft.com/office/drawing/2014/main" id="{7C6ECA31-CDF1-F148-B87C-382E9B565794}"/>
              </a:ext>
            </a:extLst>
          </p:cNvPr>
          <p:cNvSpPr>
            <a:spLocks noGrp="1"/>
          </p:cNvSpPr>
          <p:nvPr>
            <p:ph type="body" sz="quarter" idx="16"/>
          </p:nvPr>
        </p:nvSpPr>
        <p:spPr>
          <a:xfrm>
            <a:off x="607295" y="1188454"/>
            <a:ext cx="4002394" cy="2240545"/>
          </a:xfrm>
          <a:prstGeom prst="rect">
            <a:avLst/>
          </a:prstGeom>
          <a:ln>
            <a:solidFill>
              <a:schemeClr val="tx1"/>
            </a:solidFill>
          </a:ln>
        </p:spPr>
        <p:txBody>
          <a:bodyPr>
            <a:noAutofit/>
          </a:bodyPr>
          <a:lstStyle>
            <a:lvl1pPr marL="1524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CA" sz="1800" b="0" i="0">
                <a:solidFill>
                  <a:schemeClr val="tx1"/>
                </a:solidFill>
                <a:effectLst/>
              </a:defRPr>
            </a:lvl1pPr>
            <a:lvl2pPr marL="3810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2pPr>
            <a:lvl3pPr marL="6096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3pPr>
            <a:lvl4pPr marL="8382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4pPr>
            <a:lvl5pPr marL="10668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5pPr>
          </a:lstStyle>
          <a:p>
            <a:pPr marL="152400" marR="0" lvl="0"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Click to edit Master text styles</a:t>
            </a:r>
          </a:p>
          <a:p>
            <a:pPr marL="381000" marR="0" lvl="1"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6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Second Level</a:t>
            </a:r>
          </a:p>
          <a:p>
            <a:pPr marL="609600" marR="0" lvl="2"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4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Third Level</a:t>
            </a:r>
          </a:p>
          <a:p>
            <a:pPr marL="838200" marR="0" lvl="3"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2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Fourth Level</a:t>
            </a:r>
          </a:p>
          <a:p>
            <a:pPr marL="1066800" marR="0" lvl="4"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0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Fifth Level</a:t>
            </a:r>
          </a:p>
        </p:txBody>
      </p:sp>
      <p:sp>
        <p:nvSpPr>
          <p:cNvPr id="9" name="Text Placeholder 9">
            <a:extLst>
              <a:ext uri="{FF2B5EF4-FFF2-40B4-BE49-F238E27FC236}">
                <a16:creationId xmlns:a16="http://schemas.microsoft.com/office/drawing/2014/main" id="{B1EC26E5-EDB5-ED45-B82A-FFA76485F281}"/>
              </a:ext>
            </a:extLst>
          </p:cNvPr>
          <p:cNvSpPr>
            <a:spLocks noGrp="1"/>
          </p:cNvSpPr>
          <p:nvPr>
            <p:ph type="body" sz="quarter" idx="17"/>
          </p:nvPr>
        </p:nvSpPr>
        <p:spPr>
          <a:xfrm>
            <a:off x="4735205" y="1188454"/>
            <a:ext cx="4002394" cy="2240545"/>
          </a:xfrm>
          <a:prstGeom prst="rect">
            <a:avLst/>
          </a:prstGeom>
          <a:ln>
            <a:solidFill>
              <a:schemeClr val="tx1"/>
            </a:solidFill>
          </a:ln>
        </p:spPr>
        <p:txBody>
          <a:bodyPr>
            <a:noAutofit/>
          </a:bodyPr>
          <a:lstStyle>
            <a:lvl1pPr marL="1524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CA" sz="1800" b="0" i="0">
                <a:solidFill>
                  <a:schemeClr val="tx1"/>
                </a:solidFill>
                <a:effectLst/>
              </a:defRPr>
            </a:lvl1pPr>
            <a:lvl2pPr marL="3810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2pPr>
            <a:lvl3pPr marL="6096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3pPr>
            <a:lvl4pPr marL="8382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4pPr>
            <a:lvl5pPr marL="10668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5pPr>
          </a:lstStyle>
          <a:p>
            <a:pPr marL="152400" marR="0" lvl="0"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Click to edit Master text styles</a:t>
            </a:r>
          </a:p>
          <a:p>
            <a:pPr marL="381000" marR="0" lvl="1"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6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Second Level</a:t>
            </a:r>
          </a:p>
          <a:p>
            <a:pPr marL="609600" marR="0" lvl="2"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4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Third Level</a:t>
            </a:r>
          </a:p>
          <a:p>
            <a:pPr marL="838200" marR="0" lvl="3"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2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Fourth Level</a:t>
            </a:r>
          </a:p>
          <a:p>
            <a:pPr marL="1066800" marR="0" lvl="4"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0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Fifth Level</a:t>
            </a:r>
          </a:p>
        </p:txBody>
      </p:sp>
      <p:sp>
        <p:nvSpPr>
          <p:cNvPr id="10" name="Subtitle 2">
            <a:extLst>
              <a:ext uri="{FF2B5EF4-FFF2-40B4-BE49-F238E27FC236}">
                <a16:creationId xmlns:a16="http://schemas.microsoft.com/office/drawing/2014/main" id="{A3294922-1FC6-DB4E-A818-27BF0E86BC3E}"/>
              </a:ext>
            </a:extLst>
          </p:cNvPr>
          <p:cNvSpPr txBox="1">
            <a:spLocks/>
          </p:cNvSpPr>
          <p:nvPr userDrawn="1"/>
        </p:nvSpPr>
        <p:spPr>
          <a:xfrm>
            <a:off x="607295" y="6519644"/>
            <a:ext cx="2511425" cy="2603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 AlignOrg Solutions, 2021. </a:t>
            </a:r>
            <a:r>
              <a:rPr kumimoji="0" lang="en-CA"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Confidential </a:t>
            </a:r>
          </a:p>
        </p:txBody>
      </p:sp>
      <p:sp>
        <p:nvSpPr>
          <p:cNvPr id="11" name="Subtitle 2">
            <a:extLst>
              <a:ext uri="{FF2B5EF4-FFF2-40B4-BE49-F238E27FC236}">
                <a16:creationId xmlns:a16="http://schemas.microsoft.com/office/drawing/2014/main" id="{4EC3126E-AB8F-664D-8191-E6B7970A2A32}"/>
              </a:ext>
            </a:extLst>
          </p:cNvPr>
          <p:cNvSpPr txBox="1">
            <a:spLocks/>
          </p:cNvSpPr>
          <p:nvPr userDrawn="1"/>
        </p:nvSpPr>
        <p:spPr>
          <a:xfrm>
            <a:off x="231971" y="6521358"/>
            <a:ext cx="568228" cy="25692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Wingdings" pitchFamily="2" charset="2"/>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fld id="{23622AB5-6391-C74E-A23B-AB231CF3F9D8}" type="slidenum">
              <a:rPr kumimoji="0" lang="en-US" sz="900" b="0" i="0" u="none" strike="noStrike" kern="1200" cap="none" spc="0" normalizeH="0" baseline="0" noProof="0" smtClean="0">
                <a:ln>
                  <a:noFill/>
                </a:ln>
                <a:solidFill>
                  <a:srgbClr val="898989"/>
                </a:solidFill>
                <a:effectLst/>
                <a:uLnTx/>
                <a:uFillTx/>
                <a:latin typeface="Arial"/>
                <a:ea typeface="+mn-ea"/>
                <a:cs typeface="Arial" panose="020B0604020202020204" pitchFamily="34" charset="0"/>
              </a:rPr>
              <a:pPr algn="l"/>
              <a:t>‹#›</a:t>
            </a:fld>
            <a:r>
              <a:rPr kumimoji="0" lang="en-US" sz="900" b="0" i="0" u="none" strike="noStrike" kern="1200" cap="none" spc="0" normalizeH="0" baseline="0" noProof="0" dirty="0">
                <a:ln>
                  <a:noFill/>
                </a:ln>
                <a:solidFill>
                  <a:srgbClr val="898989"/>
                </a:solidFill>
                <a:effectLst/>
                <a:uLnTx/>
                <a:uFillTx/>
                <a:latin typeface="Arial"/>
                <a:ea typeface="+mn-ea"/>
                <a:cs typeface="Arial" panose="020B0604020202020204" pitchFamily="34" charset="0"/>
              </a:rPr>
              <a:t>   | </a:t>
            </a:r>
            <a:endParaRPr lang="en-US" sz="900" dirty="0">
              <a:solidFill>
                <a:srgbClr val="898989"/>
              </a:solidFill>
            </a:endParaRPr>
          </a:p>
        </p:txBody>
      </p:sp>
      <p:pic>
        <p:nvPicPr>
          <p:cNvPr id="12" name="Picture 11">
            <a:extLst>
              <a:ext uri="{FF2B5EF4-FFF2-40B4-BE49-F238E27FC236}">
                <a16:creationId xmlns:a16="http://schemas.microsoft.com/office/drawing/2014/main" id="{21DA3F6C-AB44-1D4D-B5AF-EBF7B8ACA0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7290" y="6456300"/>
            <a:ext cx="1149920" cy="298139"/>
          </a:xfrm>
          <a:prstGeom prst="rect">
            <a:avLst/>
          </a:prstGeom>
        </p:spPr>
      </p:pic>
      <p:sp>
        <p:nvSpPr>
          <p:cNvPr id="13" name="Text Placeholder 9">
            <a:extLst>
              <a:ext uri="{FF2B5EF4-FFF2-40B4-BE49-F238E27FC236}">
                <a16:creationId xmlns:a16="http://schemas.microsoft.com/office/drawing/2014/main" id="{0DD4CFEA-87E4-F443-B1CB-B57350A53A5B}"/>
              </a:ext>
            </a:extLst>
          </p:cNvPr>
          <p:cNvSpPr>
            <a:spLocks noGrp="1"/>
          </p:cNvSpPr>
          <p:nvPr>
            <p:ph type="body" sz="quarter" idx="23"/>
          </p:nvPr>
        </p:nvSpPr>
        <p:spPr>
          <a:xfrm>
            <a:off x="607295" y="3742447"/>
            <a:ext cx="4002394" cy="2264300"/>
          </a:xfrm>
          <a:prstGeom prst="rect">
            <a:avLst/>
          </a:prstGeom>
          <a:ln>
            <a:solidFill>
              <a:schemeClr val="tx1"/>
            </a:solidFill>
          </a:ln>
        </p:spPr>
        <p:txBody>
          <a:bodyPr>
            <a:noAutofit/>
          </a:bodyPr>
          <a:lstStyle>
            <a:lvl1pPr marL="1524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CA" sz="1800" b="0" i="0">
                <a:solidFill>
                  <a:schemeClr val="tx1"/>
                </a:solidFill>
                <a:effectLst/>
              </a:defRPr>
            </a:lvl1pPr>
            <a:lvl2pPr marL="3810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2pPr>
            <a:lvl3pPr marL="6096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3pPr>
            <a:lvl4pPr marL="8382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4pPr>
            <a:lvl5pPr marL="10668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5pPr>
          </a:lstStyle>
          <a:p>
            <a:pPr marL="152400" marR="0" lvl="0"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Click to edit Master text styles</a:t>
            </a:r>
          </a:p>
          <a:p>
            <a:pPr marL="381000" marR="0" lvl="1"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6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Second Level</a:t>
            </a:r>
          </a:p>
          <a:p>
            <a:pPr marL="609600" marR="0" lvl="2"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4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Third Level</a:t>
            </a:r>
          </a:p>
          <a:p>
            <a:pPr marL="838200" marR="0" lvl="3"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2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Fourth Level</a:t>
            </a:r>
          </a:p>
          <a:p>
            <a:pPr marL="1066800" marR="0" lvl="4"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0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Fifth Level</a:t>
            </a:r>
          </a:p>
        </p:txBody>
      </p:sp>
      <p:sp>
        <p:nvSpPr>
          <p:cNvPr id="14" name="Text Placeholder 9">
            <a:extLst>
              <a:ext uri="{FF2B5EF4-FFF2-40B4-BE49-F238E27FC236}">
                <a16:creationId xmlns:a16="http://schemas.microsoft.com/office/drawing/2014/main" id="{99CB186C-2D59-1F4B-A1B9-1A34CEE891DA}"/>
              </a:ext>
            </a:extLst>
          </p:cNvPr>
          <p:cNvSpPr>
            <a:spLocks noGrp="1"/>
          </p:cNvSpPr>
          <p:nvPr>
            <p:ph type="body" sz="quarter" idx="24"/>
          </p:nvPr>
        </p:nvSpPr>
        <p:spPr>
          <a:xfrm>
            <a:off x="4735205" y="3742447"/>
            <a:ext cx="4002394" cy="2264300"/>
          </a:xfrm>
          <a:prstGeom prst="rect">
            <a:avLst/>
          </a:prstGeom>
          <a:ln>
            <a:solidFill>
              <a:schemeClr val="tx1"/>
            </a:solidFill>
          </a:ln>
        </p:spPr>
        <p:txBody>
          <a:bodyPr>
            <a:noAutofit/>
          </a:bodyPr>
          <a:lstStyle>
            <a:lvl1pPr marL="1524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CA" sz="1800" b="0" i="0">
                <a:solidFill>
                  <a:schemeClr val="tx1"/>
                </a:solidFill>
                <a:effectLst/>
              </a:defRPr>
            </a:lvl1pPr>
            <a:lvl2pPr marL="3810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2pPr>
            <a:lvl3pPr marL="6096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3pPr>
            <a:lvl4pPr marL="8382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4pPr>
            <a:lvl5pPr marL="10668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5pPr>
          </a:lstStyle>
          <a:p>
            <a:pPr marL="152400" marR="0" lvl="0"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Click to edit Master text styles</a:t>
            </a:r>
          </a:p>
          <a:p>
            <a:pPr marL="381000" marR="0" lvl="1"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6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Second Level</a:t>
            </a:r>
          </a:p>
          <a:p>
            <a:pPr marL="609600" marR="0" lvl="2"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4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Third Level</a:t>
            </a:r>
          </a:p>
          <a:p>
            <a:pPr marL="838200" marR="0" lvl="3"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2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Fourth Level</a:t>
            </a:r>
          </a:p>
          <a:p>
            <a:pPr marL="1066800" marR="0" lvl="4"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0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Fifth Level</a:t>
            </a:r>
          </a:p>
        </p:txBody>
      </p:sp>
      <p:sp>
        <p:nvSpPr>
          <p:cNvPr id="15" name="Text Placeholder 15">
            <a:extLst>
              <a:ext uri="{FF2B5EF4-FFF2-40B4-BE49-F238E27FC236}">
                <a16:creationId xmlns:a16="http://schemas.microsoft.com/office/drawing/2014/main" id="{AFF6E634-2D71-914A-A8CD-362D343AA970}"/>
              </a:ext>
            </a:extLst>
          </p:cNvPr>
          <p:cNvSpPr>
            <a:spLocks noGrp="1"/>
          </p:cNvSpPr>
          <p:nvPr>
            <p:ph type="body" sz="quarter" idx="22" hasCustomPrompt="1"/>
          </p:nvPr>
        </p:nvSpPr>
        <p:spPr>
          <a:xfrm>
            <a:off x="607206" y="492362"/>
            <a:ext cx="8130080" cy="312264"/>
          </a:xfrm>
          <a:prstGeom prst="rect">
            <a:avLst/>
          </a:prstGeom>
        </p:spPr>
        <p:txBody>
          <a:bodyPr>
            <a:noAutofit/>
          </a:bodyPr>
          <a:lstStyle>
            <a:lvl1pPr marL="0" indent="0">
              <a:buNone/>
              <a:defRPr sz="1400">
                <a:solidFill>
                  <a:schemeClr val="tx2"/>
                </a:solidFill>
              </a:defRPr>
            </a:lvl1pPr>
          </a:lstStyle>
          <a:p>
            <a:pPr lvl="0"/>
            <a:r>
              <a:rPr lang="en-US" dirty="0"/>
              <a:t>Slide Subtitle</a:t>
            </a:r>
          </a:p>
        </p:txBody>
      </p:sp>
      <p:cxnSp>
        <p:nvCxnSpPr>
          <p:cNvPr id="16" name="Straight Connector 15">
            <a:extLst>
              <a:ext uri="{FF2B5EF4-FFF2-40B4-BE49-F238E27FC236}">
                <a16:creationId xmlns:a16="http://schemas.microsoft.com/office/drawing/2014/main" id="{E2042376-9243-004C-810A-7AA73C09FD3C}"/>
              </a:ext>
            </a:extLst>
          </p:cNvPr>
          <p:cNvCxnSpPr>
            <a:cxnSpLocks/>
          </p:cNvCxnSpPr>
          <p:nvPr userDrawn="1"/>
        </p:nvCxnSpPr>
        <p:spPr>
          <a:xfrm>
            <a:off x="607205" y="774059"/>
            <a:ext cx="8130081" cy="0"/>
          </a:xfrm>
          <a:prstGeom prst="line">
            <a:avLst/>
          </a:prstGeom>
          <a:ln>
            <a:solidFill>
              <a:srgbClr val="898989">
                <a:alpha val="3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9330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Options - 4">
    <p:spTree>
      <p:nvGrpSpPr>
        <p:cNvPr id="1" name=""/>
        <p:cNvGrpSpPr/>
        <p:nvPr/>
      </p:nvGrpSpPr>
      <p:grpSpPr>
        <a:xfrm>
          <a:off x="0" y="0"/>
          <a:ext cx="0" cy="0"/>
          <a:chOff x="0" y="0"/>
          <a:chExt cx="0" cy="0"/>
        </a:xfrm>
      </p:grpSpPr>
      <p:sp>
        <p:nvSpPr>
          <p:cNvPr id="16" name="Content Placeholder 3">
            <a:extLst>
              <a:ext uri="{FF2B5EF4-FFF2-40B4-BE49-F238E27FC236}">
                <a16:creationId xmlns:a16="http://schemas.microsoft.com/office/drawing/2014/main" id="{69A79AF1-E3CB-384C-A3D1-9AEE98A3146F}"/>
              </a:ext>
            </a:extLst>
          </p:cNvPr>
          <p:cNvSpPr>
            <a:spLocks noGrp="1"/>
          </p:cNvSpPr>
          <p:nvPr>
            <p:ph sz="quarter" idx="24" hasCustomPrompt="1"/>
          </p:nvPr>
        </p:nvSpPr>
        <p:spPr>
          <a:xfrm>
            <a:off x="607295" y="1188455"/>
            <a:ext cx="8130304" cy="5106083"/>
          </a:xfrm>
          <a:prstGeom prst="rect">
            <a:avLst/>
          </a:prstGeom>
        </p:spPr>
        <p:txBody>
          <a:bodyPr>
            <a:noAutofit/>
          </a:bodyPr>
          <a:lstStyle>
            <a:lvl1pPr marL="1524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sz="1800">
                <a:solidFill>
                  <a:schemeClr val="tx1"/>
                </a:solidFill>
              </a:defRPr>
            </a:lvl1pPr>
            <a:lvl2pPr marL="3810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sz="1600">
                <a:solidFill>
                  <a:schemeClr val="tx1"/>
                </a:solidFill>
              </a:defRPr>
            </a:lvl2pPr>
            <a:lvl3pPr marL="6096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sz="1400">
                <a:solidFill>
                  <a:schemeClr val="tx1"/>
                </a:solidFill>
              </a:defRPr>
            </a:lvl3pPr>
            <a:lvl4pPr marL="8382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sz="1200">
                <a:solidFill>
                  <a:schemeClr val="tx1"/>
                </a:solidFill>
              </a:defRPr>
            </a:lvl4pPr>
            <a:lvl5pPr marL="10668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sz="1200">
                <a:solidFill>
                  <a:schemeClr val="tx1"/>
                </a:solidFill>
              </a:defRPr>
            </a:lvl5pPr>
          </a:lstStyle>
          <a:p>
            <a:pPr marL="152400" marR="0" lvl="0"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Insert full chart or graphic here or use this text box</a:t>
            </a:r>
          </a:p>
          <a:p>
            <a:pPr marL="381000" marR="0" lvl="1"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6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Second Level</a:t>
            </a:r>
          </a:p>
          <a:p>
            <a:pPr marL="609600" marR="0" lvl="2"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4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Third Level</a:t>
            </a:r>
          </a:p>
          <a:p>
            <a:pPr marL="838200" marR="0" lvl="3"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2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Fourth Level</a:t>
            </a:r>
          </a:p>
          <a:p>
            <a:pPr marL="1066800" marR="0" lvl="4"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0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Fifth Level</a:t>
            </a:r>
          </a:p>
        </p:txBody>
      </p:sp>
      <p:sp>
        <p:nvSpPr>
          <p:cNvPr id="15" name="Subtitle 2">
            <a:extLst>
              <a:ext uri="{FF2B5EF4-FFF2-40B4-BE49-F238E27FC236}">
                <a16:creationId xmlns:a16="http://schemas.microsoft.com/office/drawing/2014/main" id="{6CD3C4CC-F20D-420B-BCE3-C67AD9256D31}"/>
              </a:ext>
            </a:extLst>
          </p:cNvPr>
          <p:cNvSpPr txBox="1">
            <a:spLocks/>
          </p:cNvSpPr>
          <p:nvPr userDrawn="1"/>
        </p:nvSpPr>
        <p:spPr>
          <a:xfrm>
            <a:off x="607295" y="6519644"/>
            <a:ext cx="2511425" cy="2603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 AlignOrg Solutions, 2021. </a:t>
            </a:r>
            <a:r>
              <a:rPr kumimoji="0" lang="en-CA"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Confidential </a:t>
            </a:r>
          </a:p>
        </p:txBody>
      </p:sp>
      <p:sp>
        <p:nvSpPr>
          <p:cNvPr id="17" name="Subtitle 2">
            <a:extLst>
              <a:ext uri="{FF2B5EF4-FFF2-40B4-BE49-F238E27FC236}">
                <a16:creationId xmlns:a16="http://schemas.microsoft.com/office/drawing/2014/main" id="{0C26337B-0E34-45AF-AA65-1AF83BBF4CBB}"/>
              </a:ext>
            </a:extLst>
          </p:cNvPr>
          <p:cNvSpPr txBox="1">
            <a:spLocks/>
          </p:cNvSpPr>
          <p:nvPr userDrawn="1"/>
        </p:nvSpPr>
        <p:spPr>
          <a:xfrm>
            <a:off x="231971" y="6521358"/>
            <a:ext cx="568228" cy="25692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Wingdings" pitchFamily="2" charset="2"/>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fld id="{23622AB5-6391-C74E-A23B-AB231CF3F9D8}" type="slidenum">
              <a:rPr kumimoji="0" lang="en-US" sz="900" b="0" i="0" u="none" strike="noStrike" kern="1200" cap="none" spc="0" normalizeH="0" baseline="0" noProof="0" smtClean="0">
                <a:ln>
                  <a:noFill/>
                </a:ln>
                <a:solidFill>
                  <a:srgbClr val="898989"/>
                </a:solidFill>
                <a:effectLst/>
                <a:uLnTx/>
                <a:uFillTx/>
                <a:latin typeface="Arial"/>
                <a:ea typeface="+mn-ea"/>
                <a:cs typeface="Arial" panose="020B0604020202020204" pitchFamily="34" charset="0"/>
              </a:rPr>
              <a:pPr algn="l"/>
              <a:t>‹#›</a:t>
            </a:fld>
            <a:r>
              <a:rPr kumimoji="0" lang="en-US" sz="900" b="0" i="0" u="none" strike="noStrike" kern="1200" cap="none" spc="0" normalizeH="0" baseline="0" noProof="0" dirty="0">
                <a:ln>
                  <a:noFill/>
                </a:ln>
                <a:solidFill>
                  <a:srgbClr val="898989"/>
                </a:solidFill>
                <a:effectLst/>
                <a:uLnTx/>
                <a:uFillTx/>
                <a:latin typeface="Arial"/>
                <a:ea typeface="+mn-ea"/>
                <a:cs typeface="Arial" panose="020B0604020202020204" pitchFamily="34" charset="0"/>
              </a:rPr>
              <a:t>   | </a:t>
            </a:r>
            <a:endParaRPr lang="en-US" sz="900" dirty="0">
              <a:solidFill>
                <a:srgbClr val="898989"/>
              </a:solidFill>
            </a:endParaRPr>
          </a:p>
        </p:txBody>
      </p:sp>
      <p:pic>
        <p:nvPicPr>
          <p:cNvPr id="20" name="Picture 19">
            <a:extLst>
              <a:ext uri="{FF2B5EF4-FFF2-40B4-BE49-F238E27FC236}">
                <a16:creationId xmlns:a16="http://schemas.microsoft.com/office/drawing/2014/main" id="{DD750B00-44E4-8C4F-A423-84C719CC72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7290" y="6456300"/>
            <a:ext cx="1149920" cy="298139"/>
          </a:xfrm>
          <a:prstGeom prst="rect">
            <a:avLst/>
          </a:prstGeom>
        </p:spPr>
      </p:pic>
      <p:sp>
        <p:nvSpPr>
          <p:cNvPr id="11" name="Title 2">
            <a:extLst>
              <a:ext uri="{FF2B5EF4-FFF2-40B4-BE49-F238E27FC236}">
                <a16:creationId xmlns:a16="http://schemas.microsoft.com/office/drawing/2014/main" id="{321EB354-B351-724B-8156-3472C2BED1D6}"/>
              </a:ext>
            </a:extLst>
          </p:cNvPr>
          <p:cNvSpPr>
            <a:spLocks noGrp="1"/>
          </p:cNvSpPr>
          <p:nvPr>
            <p:ph type="title"/>
          </p:nvPr>
        </p:nvSpPr>
        <p:spPr>
          <a:xfrm>
            <a:off x="607295" y="99436"/>
            <a:ext cx="8140054" cy="384048"/>
          </a:xfrm>
          <a:prstGeom prst="rect">
            <a:avLst/>
          </a:prstGeom>
        </p:spPr>
        <p:txBody>
          <a:bodyPr anchor="t">
            <a:noAutofit/>
          </a:bodyPr>
          <a:lstStyle>
            <a:lvl1pPr>
              <a:defRPr sz="2400" b="1">
                <a:solidFill>
                  <a:schemeClr val="tx2"/>
                </a:solidFill>
              </a:defRPr>
            </a:lvl1pPr>
          </a:lstStyle>
          <a:p>
            <a:r>
              <a:rPr lang="en-US" dirty="0"/>
              <a:t>Click to edit Master title style</a:t>
            </a:r>
          </a:p>
        </p:txBody>
      </p:sp>
      <p:sp>
        <p:nvSpPr>
          <p:cNvPr id="9" name="Text Placeholder 15">
            <a:extLst>
              <a:ext uri="{FF2B5EF4-FFF2-40B4-BE49-F238E27FC236}">
                <a16:creationId xmlns:a16="http://schemas.microsoft.com/office/drawing/2014/main" id="{CE1F3254-5A1C-6849-BAF1-5D2FCB9397EE}"/>
              </a:ext>
            </a:extLst>
          </p:cNvPr>
          <p:cNvSpPr>
            <a:spLocks noGrp="1"/>
          </p:cNvSpPr>
          <p:nvPr>
            <p:ph type="body" sz="quarter" idx="22" hasCustomPrompt="1"/>
          </p:nvPr>
        </p:nvSpPr>
        <p:spPr>
          <a:xfrm>
            <a:off x="607206" y="492362"/>
            <a:ext cx="8130080" cy="312264"/>
          </a:xfrm>
          <a:prstGeom prst="rect">
            <a:avLst/>
          </a:prstGeom>
        </p:spPr>
        <p:txBody>
          <a:bodyPr>
            <a:noAutofit/>
          </a:bodyPr>
          <a:lstStyle>
            <a:lvl1pPr marL="0" indent="0">
              <a:buNone/>
              <a:defRPr sz="1400">
                <a:solidFill>
                  <a:schemeClr val="tx2"/>
                </a:solidFill>
              </a:defRPr>
            </a:lvl1pPr>
          </a:lstStyle>
          <a:p>
            <a:pPr lvl="0"/>
            <a:r>
              <a:rPr lang="en-US" dirty="0"/>
              <a:t>Slide Subtitle</a:t>
            </a:r>
          </a:p>
        </p:txBody>
      </p:sp>
      <p:cxnSp>
        <p:nvCxnSpPr>
          <p:cNvPr id="10" name="Straight Connector 9">
            <a:extLst>
              <a:ext uri="{FF2B5EF4-FFF2-40B4-BE49-F238E27FC236}">
                <a16:creationId xmlns:a16="http://schemas.microsoft.com/office/drawing/2014/main" id="{65321B0F-5115-EC4B-895E-0BC7B39CFCEE}"/>
              </a:ext>
            </a:extLst>
          </p:cNvPr>
          <p:cNvCxnSpPr>
            <a:cxnSpLocks/>
          </p:cNvCxnSpPr>
          <p:nvPr userDrawn="1"/>
        </p:nvCxnSpPr>
        <p:spPr>
          <a:xfrm>
            <a:off x="607205" y="774059"/>
            <a:ext cx="8130081" cy="0"/>
          </a:xfrm>
          <a:prstGeom prst="line">
            <a:avLst/>
          </a:prstGeom>
          <a:ln>
            <a:solidFill>
              <a:srgbClr val="898989">
                <a:alpha val="3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679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Options - 5">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CCFB6168-ED02-47FA-A3F3-C7FC784BCAF2}"/>
              </a:ext>
            </a:extLst>
          </p:cNvPr>
          <p:cNvSpPr txBox="1">
            <a:spLocks/>
          </p:cNvSpPr>
          <p:nvPr userDrawn="1"/>
        </p:nvSpPr>
        <p:spPr>
          <a:xfrm>
            <a:off x="607295" y="6519644"/>
            <a:ext cx="2511425" cy="2603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 AlignOrg Solutions, 2021. </a:t>
            </a:r>
            <a:r>
              <a:rPr kumimoji="0" lang="en-CA"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Confidential </a:t>
            </a:r>
          </a:p>
        </p:txBody>
      </p:sp>
      <p:sp>
        <p:nvSpPr>
          <p:cNvPr id="15" name="Subtitle 2">
            <a:extLst>
              <a:ext uri="{FF2B5EF4-FFF2-40B4-BE49-F238E27FC236}">
                <a16:creationId xmlns:a16="http://schemas.microsoft.com/office/drawing/2014/main" id="{A9DBBB4B-9F45-4D5B-9EFD-68BBDA43A03C}"/>
              </a:ext>
            </a:extLst>
          </p:cNvPr>
          <p:cNvSpPr txBox="1">
            <a:spLocks/>
          </p:cNvSpPr>
          <p:nvPr userDrawn="1"/>
        </p:nvSpPr>
        <p:spPr>
          <a:xfrm>
            <a:off x="231971" y="6521358"/>
            <a:ext cx="568228" cy="25692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Wingdings" pitchFamily="2" charset="2"/>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fld id="{23622AB5-6391-C74E-A23B-AB231CF3F9D8}" type="slidenum">
              <a:rPr kumimoji="0" lang="en-US" sz="900" b="0" i="0" u="none" strike="noStrike" kern="1200" cap="none" spc="0" normalizeH="0" baseline="0" noProof="0" smtClean="0">
                <a:ln>
                  <a:noFill/>
                </a:ln>
                <a:solidFill>
                  <a:srgbClr val="898989"/>
                </a:solidFill>
                <a:effectLst/>
                <a:uLnTx/>
                <a:uFillTx/>
                <a:latin typeface="Arial"/>
                <a:ea typeface="+mn-ea"/>
                <a:cs typeface="Arial" panose="020B0604020202020204" pitchFamily="34" charset="0"/>
              </a:rPr>
              <a:pPr algn="l"/>
              <a:t>‹#›</a:t>
            </a:fld>
            <a:r>
              <a:rPr kumimoji="0" lang="en-US" sz="900" b="0" i="0" u="none" strike="noStrike" kern="1200" cap="none" spc="0" normalizeH="0" baseline="0" noProof="0" dirty="0">
                <a:ln>
                  <a:noFill/>
                </a:ln>
                <a:solidFill>
                  <a:srgbClr val="898989"/>
                </a:solidFill>
                <a:effectLst/>
                <a:uLnTx/>
                <a:uFillTx/>
                <a:latin typeface="Arial"/>
                <a:ea typeface="+mn-ea"/>
                <a:cs typeface="Arial" panose="020B0604020202020204" pitchFamily="34" charset="0"/>
              </a:rPr>
              <a:t>   | </a:t>
            </a:r>
            <a:endParaRPr lang="en-US" sz="900" dirty="0">
              <a:solidFill>
                <a:srgbClr val="898989"/>
              </a:solidFill>
            </a:endParaRPr>
          </a:p>
        </p:txBody>
      </p:sp>
      <p:pic>
        <p:nvPicPr>
          <p:cNvPr id="17" name="Picture 16">
            <a:extLst>
              <a:ext uri="{FF2B5EF4-FFF2-40B4-BE49-F238E27FC236}">
                <a16:creationId xmlns:a16="http://schemas.microsoft.com/office/drawing/2014/main" id="{2C852426-5D4F-C24B-A980-297D5D28B5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7290" y="6456300"/>
            <a:ext cx="1149920" cy="298139"/>
          </a:xfrm>
          <a:prstGeom prst="rect">
            <a:avLst/>
          </a:prstGeom>
        </p:spPr>
      </p:pic>
      <p:sp>
        <p:nvSpPr>
          <p:cNvPr id="10" name="Title 2">
            <a:extLst>
              <a:ext uri="{FF2B5EF4-FFF2-40B4-BE49-F238E27FC236}">
                <a16:creationId xmlns:a16="http://schemas.microsoft.com/office/drawing/2014/main" id="{D4A3A004-817B-3A4F-B78C-23CA31CEE75F}"/>
              </a:ext>
            </a:extLst>
          </p:cNvPr>
          <p:cNvSpPr>
            <a:spLocks noGrp="1"/>
          </p:cNvSpPr>
          <p:nvPr>
            <p:ph type="title"/>
          </p:nvPr>
        </p:nvSpPr>
        <p:spPr>
          <a:xfrm>
            <a:off x="607295" y="99436"/>
            <a:ext cx="8140054" cy="384048"/>
          </a:xfrm>
          <a:prstGeom prst="rect">
            <a:avLst/>
          </a:prstGeom>
        </p:spPr>
        <p:txBody>
          <a:bodyPr anchor="t">
            <a:noAutofit/>
          </a:bodyPr>
          <a:lstStyle>
            <a:lvl1pPr>
              <a:defRPr sz="2400" b="1">
                <a:solidFill>
                  <a:schemeClr val="tx2"/>
                </a:solidFill>
              </a:defRPr>
            </a:lvl1pPr>
          </a:lstStyle>
          <a:p>
            <a:r>
              <a:rPr lang="en-US" dirty="0"/>
              <a:t>Click to edit Master title style</a:t>
            </a:r>
          </a:p>
        </p:txBody>
      </p:sp>
      <p:sp>
        <p:nvSpPr>
          <p:cNvPr id="8" name="Text Placeholder 15">
            <a:extLst>
              <a:ext uri="{FF2B5EF4-FFF2-40B4-BE49-F238E27FC236}">
                <a16:creationId xmlns:a16="http://schemas.microsoft.com/office/drawing/2014/main" id="{1F5F61F8-89A6-9C43-9E00-D702E1CB899D}"/>
              </a:ext>
            </a:extLst>
          </p:cNvPr>
          <p:cNvSpPr>
            <a:spLocks noGrp="1"/>
          </p:cNvSpPr>
          <p:nvPr>
            <p:ph type="body" sz="quarter" idx="22" hasCustomPrompt="1"/>
          </p:nvPr>
        </p:nvSpPr>
        <p:spPr>
          <a:xfrm>
            <a:off x="607206" y="492362"/>
            <a:ext cx="8130080" cy="312264"/>
          </a:xfrm>
          <a:prstGeom prst="rect">
            <a:avLst/>
          </a:prstGeom>
        </p:spPr>
        <p:txBody>
          <a:bodyPr>
            <a:noAutofit/>
          </a:bodyPr>
          <a:lstStyle>
            <a:lvl1pPr marL="0" indent="0">
              <a:buNone/>
              <a:defRPr sz="1400">
                <a:solidFill>
                  <a:schemeClr val="tx2"/>
                </a:solidFill>
              </a:defRPr>
            </a:lvl1pPr>
          </a:lstStyle>
          <a:p>
            <a:pPr lvl="0"/>
            <a:r>
              <a:rPr lang="en-US" dirty="0"/>
              <a:t>Slide Subtitle</a:t>
            </a:r>
          </a:p>
        </p:txBody>
      </p:sp>
      <p:cxnSp>
        <p:nvCxnSpPr>
          <p:cNvPr id="9" name="Straight Connector 8">
            <a:extLst>
              <a:ext uri="{FF2B5EF4-FFF2-40B4-BE49-F238E27FC236}">
                <a16:creationId xmlns:a16="http://schemas.microsoft.com/office/drawing/2014/main" id="{5A4A884A-EDAA-8741-BF7C-6F2E16B29F01}"/>
              </a:ext>
            </a:extLst>
          </p:cNvPr>
          <p:cNvCxnSpPr>
            <a:cxnSpLocks/>
          </p:cNvCxnSpPr>
          <p:nvPr userDrawn="1"/>
        </p:nvCxnSpPr>
        <p:spPr>
          <a:xfrm>
            <a:off x="607205" y="774059"/>
            <a:ext cx="8130081" cy="0"/>
          </a:xfrm>
          <a:prstGeom prst="line">
            <a:avLst/>
          </a:prstGeom>
          <a:ln>
            <a:solidFill>
              <a:srgbClr val="898989">
                <a:alpha val="3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644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Slide Options - 5">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F973CB3-C3FB-9B46-AFBD-D9304632AF92}"/>
              </a:ext>
            </a:extLst>
          </p:cNvPr>
          <p:cNvSpPr>
            <a:spLocks noGrp="1"/>
          </p:cNvSpPr>
          <p:nvPr>
            <p:ph type="body" sz="quarter" idx="26" hasCustomPrompt="1"/>
          </p:nvPr>
        </p:nvSpPr>
        <p:spPr>
          <a:xfrm>
            <a:off x="1862288" y="3889240"/>
            <a:ext cx="2650256" cy="317500"/>
          </a:xfrm>
        </p:spPr>
        <p:txBody>
          <a:bodyPr/>
          <a:lstStyle>
            <a:lvl1pPr marL="91440" indent="0">
              <a:buNone/>
              <a:defRPr sz="2000" b="1">
                <a:solidFill>
                  <a:schemeClr val="tx2"/>
                </a:solidFill>
              </a:defRPr>
            </a:lvl1pPr>
            <a:lvl2pPr marL="228600" indent="0">
              <a:buNone/>
              <a:defRPr/>
            </a:lvl2pPr>
          </a:lstStyle>
          <a:p>
            <a:pPr lvl="0"/>
            <a:r>
              <a:rPr lang="en-US" dirty="0"/>
              <a:t>Add Name</a:t>
            </a:r>
          </a:p>
        </p:txBody>
      </p:sp>
      <p:sp>
        <p:nvSpPr>
          <p:cNvPr id="14" name="Subtitle 2">
            <a:extLst>
              <a:ext uri="{FF2B5EF4-FFF2-40B4-BE49-F238E27FC236}">
                <a16:creationId xmlns:a16="http://schemas.microsoft.com/office/drawing/2014/main" id="{CCFB6168-ED02-47FA-A3F3-C7FC784BCAF2}"/>
              </a:ext>
            </a:extLst>
          </p:cNvPr>
          <p:cNvSpPr txBox="1">
            <a:spLocks/>
          </p:cNvSpPr>
          <p:nvPr userDrawn="1"/>
        </p:nvSpPr>
        <p:spPr>
          <a:xfrm>
            <a:off x="607295" y="6519644"/>
            <a:ext cx="2511425" cy="2603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 AlignOrg Solutions, 2021. </a:t>
            </a:r>
            <a:r>
              <a:rPr kumimoji="0" lang="en-CA"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Confidential </a:t>
            </a:r>
          </a:p>
        </p:txBody>
      </p:sp>
      <p:sp>
        <p:nvSpPr>
          <p:cNvPr id="15" name="Subtitle 2">
            <a:extLst>
              <a:ext uri="{FF2B5EF4-FFF2-40B4-BE49-F238E27FC236}">
                <a16:creationId xmlns:a16="http://schemas.microsoft.com/office/drawing/2014/main" id="{A9DBBB4B-9F45-4D5B-9EFD-68BBDA43A03C}"/>
              </a:ext>
            </a:extLst>
          </p:cNvPr>
          <p:cNvSpPr txBox="1">
            <a:spLocks/>
          </p:cNvSpPr>
          <p:nvPr userDrawn="1"/>
        </p:nvSpPr>
        <p:spPr>
          <a:xfrm>
            <a:off x="231971" y="6521358"/>
            <a:ext cx="568228" cy="25692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Wingdings" pitchFamily="2" charset="2"/>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fld id="{23622AB5-6391-C74E-A23B-AB231CF3F9D8}" type="slidenum">
              <a:rPr kumimoji="0" lang="en-US" sz="900" b="0" i="0" u="none" strike="noStrike" kern="1200" cap="none" spc="0" normalizeH="0" baseline="0" noProof="0" smtClean="0">
                <a:ln>
                  <a:noFill/>
                </a:ln>
                <a:solidFill>
                  <a:srgbClr val="898989"/>
                </a:solidFill>
                <a:effectLst/>
                <a:uLnTx/>
                <a:uFillTx/>
                <a:latin typeface="Arial"/>
                <a:ea typeface="+mn-ea"/>
                <a:cs typeface="Arial" panose="020B0604020202020204" pitchFamily="34" charset="0"/>
              </a:rPr>
              <a:pPr algn="l"/>
              <a:t>‹#›</a:t>
            </a:fld>
            <a:r>
              <a:rPr kumimoji="0" lang="en-US" sz="900" b="0" i="0" u="none" strike="noStrike" kern="1200" cap="none" spc="0" normalizeH="0" baseline="0" noProof="0" dirty="0">
                <a:ln>
                  <a:noFill/>
                </a:ln>
                <a:solidFill>
                  <a:srgbClr val="898989"/>
                </a:solidFill>
                <a:effectLst/>
                <a:uLnTx/>
                <a:uFillTx/>
                <a:latin typeface="Arial"/>
                <a:ea typeface="+mn-ea"/>
                <a:cs typeface="Arial" panose="020B0604020202020204" pitchFamily="34" charset="0"/>
              </a:rPr>
              <a:t>   | </a:t>
            </a:r>
            <a:endParaRPr lang="en-US" sz="900" dirty="0">
              <a:solidFill>
                <a:srgbClr val="898989"/>
              </a:solidFill>
            </a:endParaRPr>
          </a:p>
        </p:txBody>
      </p:sp>
      <p:pic>
        <p:nvPicPr>
          <p:cNvPr id="17" name="Picture 16">
            <a:extLst>
              <a:ext uri="{FF2B5EF4-FFF2-40B4-BE49-F238E27FC236}">
                <a16:creationId xmlns:a16="http://schemas.microsoft.com/office/drawing/2014/main" id="{2C852426-5D4F-C24B-A980-297D5D28B5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7290" y="6456300"/>
            <a:ext cx="1149920" cy="298139"/>
          </a:xfrm>
          <a:prstGeom prst="rect">
            <a:avLst/>
          </a:prstGeom>
        </p:spPr>
      </p:pic>
      <p:sp>
        <p:nvSpPr>
          <p:cNvPr id="10" name="Title 2">
            <a:extLst>
              <a:ext uri="{FF2B5EF4-FFF2-40B4-BE49-F238E27FC236}">
                <a16:creationId xmlns:a16="http://schemas.microsoft.com/office/drawing/2014/main" id="{D4A3A004-817B-3A4F-B78C-23CA31CEE75F}"/>
              </a:ext>
            </a:extLst>
          </p:cNvPr>
          <p:cNvSpPr>
            <a:spLocks noGrp="1"/>
          </p:cNvSpPr>
          <p:nvPr>
            <p:ph type="title"/>
          </p:nvPr>
        </p:nvSpPr>
        <p:spPr>
          <a:xfrm>
            <a:off x="607295" y="99436"/>
            <a:ext cx="8140054" cy="384048"/>
          </a:xfrm>
          <a:prstGeom prst="rect">
            <a:avLst/>
          </a:prstGeom>
        </p:spPr>
        <p:txBody>
          <a:bodyPr anchor="t">
            <a:noAutofit/>
          </a:bodyPr>
          <a:lstStyle>
            <a:lvl1pPr>
              <a:defRPr sz="2400" b="1">
                <a:solidFill>
                  <a:schemeClr val="tx2"/>
                </a:solidFill>
              </a:defRPr>
            </a:lvl1pPr>
          </a:lstStyle>
          <a:p>
            <a:r>
              <a:rPr lang="en-US" dirty="0"/>
              <a:t>Click to edit Master title style</a:t>
            </a:r>
          </a:p>
        </p:txBody>
      </p:sp>
      <p:sp>
        <p:nvSpPr>
          <p:cNvPr id="8" name="Text Placeholder 15">
            <a:extLst>
              <a:ext uri="{FF2B5EF4-FFF2-40B4-BE49-F238E27FC236}">
                <a16:creationId xmlns:a16="http://schemas.microsoft.com/office/drawing/2014/main" id="{1F5F61F8-89A6-9C43-9E00-D702E1CB899D}"/>
              </a:ext>
            </a:extLst>
          </p:cNvPr>
          <p:cNvSpPr>
            <a:spLocks noGrp="1"/>
          </p:cNvSpPr>
          <p:nvPr>
            <p:ph type="body" sz="quarter" idx="22" hasCustomPrompt="1"/>
          </p:nvPr>
        </p:nvSpPr>
        <p:spPr>
          <a:xfrm>
            <a:off x="607206" y="492362"/>
            <a:ext cx="8130080" cy="312264"/>
          </a:xfrm>
          <a:prstGeom prst="rect">
            <a:avLst/>
          </a:prstGeom>
        </p:spPr>
        <p:txBody>
          <a:bodyPr>
            <a:noAutofit/>
          </a:bodyPr>
          <a:lstStyle>
            <a:lvl1pPr marL="0" indent="0">
              <a:buNone/>
              <a:defRPr sz="1400">
                <a:solidFill>
                  <a:schemeClr val="tx2"/>
                </a:solidFill>
              </a:defRPr>
            </a:lvl1pPr>
          </a:lstStyle>
          <a:p>
            <a:pPr lvl="0"/>
            <a:r>
              <a:rPr lang="en-US" dirty="0"/>
              <a:t>Slide Subtitle</a:t>
            </a:r>
          </a:p>
        </p:txBody>
      </p:sp>
      <p:cxnSp>
        <p:nvCxnSpPr>
          <p:cNvPr id="9" name="Straight Connector 8">
            <a:extLst>
              <a:ext uri="{FF2B5EF4-FFF2-40B4-BE49-F238E27FC236}">
                <a16:creationId xmlns:a16="http://schemas.microsoft.com/office/drawing/2014/main" id="{5A4A884A-EDAA-8741-BF7C-6F2E16B29F01}"/>
              </a:ext>
            </a:extLst>
          </p:cNvPr>
          <p:cNvCxnSpPr>
            <a:cxnSpLocks/>
          </p:cNvCxnSpPr>
          <p:nvPr userDrawn="1"/>
        </p:nvCxnSpPr>
        <p:spPr>
          <a:xfrm>
            <a:off x="607205" y="774059"/>
            <a:ext cx="8130081" cy="0"/>
          </a:xfrm>
          <a:prstGeom prst="line">
            <a:avLst/>
          </a:prstGeom>
          <a:ln>
            <a:solidFill>
              <a:srgbClr val="898989">
                <a:alpha val="30000"/>
              </a:srgbClr>
            </a:solidFill>
          </a:ln>
        </p:spPr>
        <p:style>
          <a:lnRef idx="1">
            <a:schemeClr val="accent1"/>
          </a:lnRef>
          <a:fillRef idx="0">
            <a:schemeClr val="accent1"/>
          </a:fillRef>
          <a:effectRef idx="0">
            <a:schemeClr val="accent1"/>
          </a:effectRef>
          <a:fontRef idx="minor">
            <a:schemeClr val="tx1"/>
          </a:fontRef>
        </p:style>
      </p:cxnSp>
      <p:sp>
        <p:nvSpPr>
          <p:cNvPr id="26" name="Picture Placeholder 5">
            <a:extLst>
              <a:ext uri="{FF2B5EF4-FFF2-40B4-BE49-F238E27FC236}">
                <a16:creationId xmlns:a16="http://schemas.microsoft.com/office/drawing/2014/main" id="{EBA034E3-F327-9D40-B386-B7E66779CA28}"/>
              </a:ext>
            </a:extLst>
          </p:cNvPr>
          <p:cNvSpPr>
            <a:spLocks noGrp="1"/>
          </p:cNvSpPr>
          <p:nvPr>
            <p:ph type="pic" sz="quarter" idx="23"/>
          </p:nvPr>
        </p:nvSpPr>
        <p:spPr>
          <a:xfrm>
            <a:off x="2135740" y="1620018"/>
            <a:ext cx="1965960" cy="1965960"/>
          </a:xfrm>
        </p:spPr>
        <p:txBody>
          <a:bodyPr/>
          <a:lstStyle/>
          <a:p>
            <a:endParaRPr lang="en-US" dirty="0"/>
          </a:p>
        </p:txBody>
      </p:sp>
      <p:sp>
        <p:nvSpPr>
          <p:cNvPr id="27" name="Picture Placeholder 5">
            <a:extLst>
              <a:ext uri="{FF2B5EF4-FFF2-40B4-BE49-F238E27FC236}">
                <a16:creationId xmlns:a16="http://schemas.microsoft.com/office/drawing/2014/main" id="{023B6555-E10B-EB4B-86A6-B11C4D07E447}"/>
              </a:ext>
            </a:extLst>
          </p:cNvPr>
          <p:cNvSpPr>
            <a:spLocks noGrp="1"/>
          </p:cNvSpPr>
          <p:nvPr>
            <p:ph type="pic" sz="quarter" idx="24"/>
          </p:nvPr>
        </p:nvSpPr>
        <p:spPr>
          <a:xfrm>
            <a:off x="5488540" y="1625443"/>
            <a:ext cx="1965960" cy="1965960"/>
          </a:xfrm>
        </p:spPr>
        <p:txBody>
          <a:bodyPr/>
          <a:lstStyle/>
          <a:p>
            <a:endParaRPr lang="en-US" dirty="0"/>
          </a:p>
        </p:txBody>
      </p:sp>
      <p:sp>
        <p:nvSpPr>
          <p:cNvPr id="5" name="Text Placeholder 4">
            <a:extLst>
              <a:ext uri="{FF2B5EF4-FFF2-40B4-BE49-F238E27FC236}">
                <a16:creationId xmlns:a16="http://schemas.microsoft.com/office/drawing/2014/main" id="{6E904A24-4BA5-8F4E-87F4-D0F07A8FE053}"/>
              </a:ext>
            </a:extLst>
          </p:cNvPr>
          <p:cNvSpPr>
            <a:spLocks noGrp="1"/>
          </p:cNvSpPr>
          <p:nvPr>
            <p:ph type="body" sz="quarter" idx="25" hasCustomPrompt="1"/>
          </p:nvPr>
        </p:nvSpPr>
        <p:spPr>
          <a:xfrm>
            <a:off x="1863007" y="4339603"/>
            <a:ext cx="2649537" cy="739775"/>
          </a:xfrm>
        </p:spPr>
        <p:txBody>
          <a:bodyPr/>
          <a:lstStyle>
            <a:lvl1pPr marL="91440" indent="0">
              <a:buNone/>
              <a:defRPr sz="1400"/>
            </a:lvl1pPr>
            <a:lvl3pPr marL="457200" indent="0">
              <a:buNone/>
              <a:defRPr/>
            </a:lvl3pPr>
          </a:lstStyle>
          <a:p>
            <a:pPr lvl="0"/>
            <a:r>
              <a:rPr lang="en-US" dirty="0"/>
              <a:t>Insert contact info</a:t>
            </a:r>
          </a:p>
        </p:txBody>
      </p:sp>
      <p:sp>
        <p:nvSpPr>
          <p:cNvPr id="29" name="Text Placeholder 6">
            <a:extLst>
              <a:ext uri="{FF2B5EF4-FFF2-40B4-BE49-F238E27FC236}">
                <a16:creationId xmlns:a16="http://schemas.microsoft.com/office/drawing/2014/main" id="{732167A2-518D-E347-837E-E700E829F997}"/>
              </a:ext>
            </a:extLst>
          </p:cNvPr>
          <p:cNvSpPr>
            <a:spLocks noGrp="1"/>
          </p:cNvSpPr>
          <p:nvPr>
            <p:ph type="body" sz="quarter" idx="27" hasCustomPrompt="1"/>
          </p:nvPr>
        </p:nvSpPr>
        <p:spPr>
          <a:xfrm>
            <a:off x="5208054" y="3864633"/>
            <a:ext cx="2650256" cy="317500"/>
          </a:xfrm>
        </p:spPr>
        <p:txBody>
          <a:bodyPr/>
          <a:lstStyle>
            <a:lvl1pPr marL="91440" indent="0">
              <a:buNone/>
              <a:defRPr sz="2000" b="1">
                <a:solidFill>
                  <a:schemeClr val="tx2"/>
                </a:solidFill>
              </a:defRPr>
            </a:lvl1pPr>
            <a:lvl2pPr marL="228600" indent="0">
              <a:buNone/>
              <a:defRPr/>
            </a:lvl2pPr>
          </a:lstStyle>
          <a:p>
            <a:pPr lvl="0"/>
            <a:r>
              <a:rPr lang="en-US" dirty="0"/>
              <a:t>Add Name</a:t>
            </a:r>
          </a:p>
        </p:txBody>
      </p:sp>
      <p:sp>
        <p:nvSpPr>
          <p:cNvPr id="30" name="Text Placeholder 4">
            <a:extLst>
              <a:ext uri="{FF2B5EF4-FFF2-40B4-BE49-F238E27FC236}">
                <a16:creationId xmlns:a16="http://schemas.microsoft.com/office/drawing/2014/main" id="{82AB0252-2198-AC4A-B57E-16EEA1D3A214}"/>
              </a:ext>
            </a:extLst>
          </p:cNvPr>
          <p:cNvSpPr>
            <a:spLocks noGrp="1"/>
          </p:cNvSpPr>
          <p:nvPr>
            <p:ph type="body" sz="quarter" idx="28" hasCustomPrompt="1"/>
          </p:nvPr>
        </p:nvSpPr>
        <p:spPr>
          <a:xfrm>
            <a:off x="5208773" y="4314996"/>
            <a:ext cx="2649537" cy="739775"/>
          </a:xfrm>
        </p:spPr>
        <p:txBody>
          <a:bodyPr/>
          <a:lstStyle>
            <a:lvl1pPr marL="91440" indent="0">
              <a:buNone/>
              <a:defRPr sz="1400"/>
            </a:lvl1pPr>
            <a:lvl3pPr marL="457200" indent="0">
              <a:buNone/>
              <a:defRPr/>
            </a:lvl3pPr>
          </a:lstStyle>
          <a:p>
            <a:pPr lvl="0"/>
            <a:r>
              <a:rPr lang="en-US" dirty="0"/>
              <a:t>Insert contact info</a:t>
            </a:r>
          </a:p>
        </p:txBody>
      </p:sp>
    </p:spTree>
    <p:extLst>
      <p:ext uri="{BB962C8B-B14F-4D97-AF65-F5344CB8AC3E}">
        <p14:creationId xmlns:p14="http://schemas.microsoft.com/office/powerpoint/2010/main" val="412069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ontent Slide Options - 5">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86A75DE1-32B8-6C42-ADDA-DA3C4484085C}"/>
              </a:ext>
            </a:extLst>
          </p:cNvPr>
          <p:cNvSpPr>
            <a:spLocks noGrp="1"/>
          </p:cNvSpPr>
          <p:nvPr>
            <p:ph type="pic" sz="quarter" idx="23"/>
          </p:nvPr>
        </p:nvSpPr>
        <p:spPr>
          <a:xfrm>
            <a:off x="607071" y="925646"/>
            <a:ext cx="8140054" cy="5305292"/>
          </a:xfrm>
          <a:noFill/>
        </p:spPr>
        <p:txBody>
          <a:bodyPr/>
          <a:lstStyle/>
          <a:p>
            <a:endParaRPr lang="en-US" dirty="0"/>
          </a:p>
        </p:txBody>
      </p:sp>
      <p:sp>
        <p:nvSpPr>
          <p:cNvPr id="14" name="Subtitle 2">
            <a:extLst>
              <a:ext uri="{FF2B5EF4-FFF2-40B4-BE49-F238E27FC236}">
                <a16:creationId xmlns:a16="http://schemas.microsoft.com/office/drawing/2014/main" id="{CCFB6168-ED02-47FA-A3F3-C7FC784BCAF2}"/>
              </a:ext>
            </a:extLst>
          </p:cNvPr>
          <p:cNvSpPr txBox="1">
            <a:spLocks/>
          </p:cNvSpPr>
          <p:nvPr userDrawn="1"/>
        </p:nvSpPr>
        <p:spPr>
          <a:xfrm>
            <a:off x="607295" y="6519644"/>
            <a:ext cx="2511425" cy="2603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 AlignOrg Solutions, 2021. </a:t>
            </a:r>
            <a:r>
              <a:rPr kumimoji="0" lang="en-CA"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Confidential </a:t>
            </a:r>
          </a:p>
        </p:txBody>
      </p:sp>
      <p:sp>
        <p:nvSpPr>
          <p:cNvPr id="15" name="Subtitle 2">
            <a:extLst>
              <a:ext uri="{FF2B5EF4-FFF2-40B4-BE49-F238E27FC236}">
                <a16:creationId xmlns:a16="http://schemas.microsoft.com/office/drawing/2014/main" id="{A9DBBB4B-9F45-4D5B-9EFD-68BBDA43A03C}"/>
              </a:ext>
            </a:extLst>
          </p:cNvPr>
          <p:cNvSpPr txBox="1">
            <a:spLocks/>
          </p:cNvSpPr>
          <p:nvPr userDrawn="1"/>
        </p:nvSpPr>
        <p:spPr>
          <a:xfrm>
            <a:off x="231971" y="6521358"/>
            <a:ext cx="568228" cy="25692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Wingdings" pitchFamily="2" charset="2"/>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fld id="{23622AB5-6391-C74E-A23B-AB231CF3F9D8}" type="slidenum">
              <a:rPr kumimoji="0" lang="en-US" sz="900" b="0" i="0" u="none" strike="noStrike" kern="1200" cap="none" spc="0" normalizeH="0" baseline="0" noProof="0" smtClean="0">
                <a:ln>
                  <a:noFill/>
                </a:ln>
                <a:solidFill>
                  <a:srgbClr val="898989"/>
                </a:solidFill>
                <a:effectLst/>
                <a:uLnTx/>
                <a:uFillTx/>
                <a:latin typeface="Arial"/>
                <a:ea typeface="+mn-ea"/>
                <a:cs typeface="Arial" panose="020B0604020202020204" pitchFamily="34" charset="0"/>
              </a:rPr>
              <a:pPr algn="l"/>
              <a:t>‹#›</a:t>
            </a:fld>
            <a:r>
              <a:rPr kumimoji="0" lang="en-US" sz="900" b="0" i="0" u="none" strike="noStrike" kern="1200" cap="none" spc="0" normalizeH="0" baseline="0" noProof="0" dirty="0">
                <a:ln>
                  <a:noFill/>
                </a:ln>
                <a:solidFill>
                  <a:srgbClr val="898989"/>
                </a:solidFill>
                <a:effectLst/>
                <a:uLnTx/>
                <a:uFillTx/>
                <a:latin typeface="Arial"/>
                <a:ea typeface="+mn-ea"/>
                <a:cs typeface="Arial" panose="020B0604020202020204" pitchFamily="34" charset="0"/>
              </a:rPr>
              <a:t>   | </a:t>
            </a:r>
            <a:endParaRPr lang="en-US" sz="900" dirty="0">
              <a:solidFill>
                <a:srgbClr val="898989"/>
              </a:solidFill>
            </a:endParaRPr>
          </a:p>
        </p:txBody>
      </p:sp>
      <p:pic>
        <p:nvPicPr>
          <p:cNvPr id="17" name="Picture 16">
            <a:extLst>
              <a:ext uri="{FF2B5EF4-FFF2-40B4-BE49-F238E27FC236}">
                <a16:creationId xmlns:a16="http://schemas.microsoft.com/office/drawing/2014/main" id="{2C852426-5D4F-C24B-A980-297D5D28B5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7290" y="6456300"/>
            <a:ext cx="1149920" cy="298139"/>
          </a:xfrm>
          <a:prstGeom prst="rect">
            <a:avLst/>
          </a:prstGeom>
        </p:spPr>
      </p:pic>
      <p:sp>
        <p:nvSpPr>
          <p:cNvPr id="10" name="Title 2">
            <a:extLst>
              <a:ext uri="{FF2B5EF4-FFF2-40B4-BE49-F238E27FC236}">
                <a16:creationId xmlns:a16="http://schemas.microsoft.com/office/drawing/2014/main" id="{D4A3A004-817B-3A4F-B78C-23CA31CEE75F}"/>
              </a:ext>
            </a:extLst>
          </p:cNvPr>
          <p:cNvSpPr>
            <a:spLocks noGrp="1"/>
          </p:cNvSpPr>
          <p:nvPr>
            <p:ph type="title"/>
          </p:nvPr>
        </p:nvSpPr>
        <p:spPr>
          <a:xfrm>
            <a:off x="607295" y="99436"/>
            <a:ext cx="8140054" cy="384048"/>
          </a:xfrm>
          <a:prstGeom prst="rect">
            <a:avLst/>
          </a:prstGeom>
        </p:spPr>
        <p:txBody>
          <a:bodyPr anchor="t">
            <a:noAutofit/>
          </a:bodyPr>
          <a:lstStyle>
            <a:lvl1pPr>
              <a:defRPr sz="2400" b="1">
                <a:solidFill>
                  <a:schemeClr val="tx2"/>
                </a:solidFill>
              </a:defRPr>
            </a:lvl1pPr>
          </a:lstStyle>
          <a:p>
            <a:r>
              <a:rPr lang="en-US" dirty="0"/>
              <a:t>Click to edit Master title style</a:t>
            </a:r>
          </a:p>
        </p:txBody>
      </p:sp>
      <p:sp>
        <p:nvSpPr>
          <p:cNvPr id="8" name="Text Placeholder 15">
            <a:extLst>
              <a:ext uri="{FF2B5EF4-FFF2-40B4-BE49-F238E27FC236}">
                <a16:creationId xmlns:a16="http://schemas.microsoft.com/office/drawing/2014/main" id="{1F5F61F8-89A6-9C43-9E00-D702E1CB899D}"/>
              </a:ext>
            </a:extLst>
          </p:cNvPr>
          <p:cNvSpPr>
            <a:spLocks noGrp="1"/>
          </p:cNvSpPr>
          <p:nvPr>
            <p:ph type="body" sz="quarter" idx="22" hasCustomPrompt="1"/>
          </p:nvPr>
        </p:nvSpPr>
        <p:spPr>
          <a:xfrm>
            <a:off x="607206" y="492362"/>
            <a:ext cx="8130080" cy="312264"/>
          </a:xfrm>
          <a:prstGeom prst="rect">
            <a:avLst/>
          </a:prstGeom>
        </p:spPr>
        <p:txBody>
          <a:bodyPr>
            <a:noAutofit/>
          </a:bodyPr>
          <a:lstStyle>
            <a:lvl1pPr marL="0" indent="0">
              <a:buNone/>
              <a:defRPr sz="1400">
                <a:solidFill>
                  <a:schemeClr val="tx2"/>
                </a:solidFill>
              </a:defRPr>
            </a:lvl1pPr>
          </a:lstStyle>
          <a:p>
            <a:pPr lvl="0"/>
            <a:r>
              <a:rPr lang="en-US" dirty="0"/>
              <a:t>Slide Subtitle</a:t>
            </a:r>
          </a:p>
        </p:txBody>
      </p:sp>
      <p:cxnSp>
        <p:nvCxnSpPr>
          <p:cNvPr id="9" name="Straight Connector 8">
            <a:extLst>
              <a:ext uri="{FF2B5EF4-FFF2-40B4-BE49-F238E27FC236}">
                <a16:creationId xmlns:a16="http://schemas.microsoft.com/office/drawing/2014/main" id="{5A4A884A-EDAA-8741-BF7C-6F2E16B29F01}"/>
              </a:ext>
            </a:extLst>
          </p:cNvPr>
          <p:cNvCxnSpPr>
            <a:cxnSpLocks/>
          </p:cNvCxnSpPr>
          <p:nvPr userDrawn="1"/>
        </p:nvCxnSpPr>
        <p:spPr>
          <a:xfrm>
            <a:off x="607205" y="774059"/>
            <a:ext cx="8130081" cy="0"/>
          </a:xfrm>
          <a:prstGeom prst="line">
            <a:avLst/>
          </a:prstGeom>
          <a:ln>
            <a:solidFill>
              <a:srgbClr val="898989">
                <a:alpha val="3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375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 dark">
    <p:bg>
      <p:bgPr>
        <a:solidFill>
          <a:schemeClr val="tx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15CEFC3-AB19-1F41-8A46-9ACF698CBAF6}"/>
              </a:ext>
            </a:extLst>
          </p:cNvPr>
          <p:cNvSpPr>
            <a:spLocks noGrp="1"/>
          </p:cNvSpPr>
          <p:nvPr>
            <p:ph type="ctrTitle" hasCustomPrompt="1"/>
          </p:nvPr>
        </p:nvSpPr>
        <p:spPr>
          <a:xfrm>
            <a:off x="3664744" y="2928936"/>
            <a:ext cx="4555328" cy="1129508"/>
          </a:xfrm>
          <a:prstGeom prst="rect">
            <a:avLst/>
          </a:prstGeom>
        </p:spPr>
        <p:txBody>
          <a:bodyPr anchor="b">
            <a:noAutofit/>
          </a:bodyPr>
          <a:lstStyle>
            <a:lvl1pPr algn="l">
              <a:defRPr sz="32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E0912263-C2EC-DF43-8F37-C334966F688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484" b="19308"/>
          <a:stretch/>
        </p:blipFill>
        <p:spPr>
          <a:xfrm>
            <a:off x="0" y="2548735"/>
            <a:ext cx="3028952" cy="4309265"/>
          </a:xfrm>
          <a:prstGeom prst="rect">
            <a:avLst/>
          </a:prstGeom>
        </p:spPr>
      </p:pic>
      <p:sp>
        <p:nvSpPr>
          <p:cNvPr id="13" name="Subtitle 2">
            <a:extLst>
              <a:ext uri="{FF2B5EF4-FFF2-40B4-BE49-F238E27FC236}">
                <a16:creationId xmlns:a16="http://schemas.microsoft.com/office/drawing/2014/main" id="{87E9988B-FAEA-C143-94CE-FEDD6D8B0936}"/>
              </a:ext>
            </a:extLst>
          </p:cNvPr>
          <p:cNvSpPr>
            <a:spLocks noGrp="1"/>
          </p:cNvSpPr>
          <p:nvPr>
            <p:ph type="subTitle" idx="1"/>
          </p:nvPr>
        </p:nvSpPr>
        <p:spPr>
          <a:xfrm>
            <a:off x="3664744" y="4333081"/>
            <a:ext cx="4555328" cy="505619"/>
          </a:xfrm>
          <a:prstGeom prst="rect">
            <a:avLst/>
          </a:prstGeom>
        </p:spPr>
        <p:txBody>
          <a:bodyPr>
            <a:no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4" name="Text Placeholder 18">
            <a:extLst>
              <a:ext uri="{FF2B5EF4-FFF2-40B4-BE49-F238E27FC236}">
                <a16:creationId xmlns:a16="http://schemas.microsoft.com/office/drawing/2014/main" id="{B63CFC7A-374A-524D-BDD0-ED79FA18902B}"/>
              </a:ext>
            </a:extLst>
          </p:cNvPr>
          <p:cNvSpPr>
            <a:spLocks noGrp="1"/>
          </p:cNvSpPr>
          <p:nvPr>
            <p:ph type="body" sz="quarter" idx="11" hasCustomPrompt="1"/>
          </p:nvPr>
        </p:nvSpPr>
        <p:spPr>
          <a:xfrm>
            <a:off x="3664744" y="4915693"/>
            <a:ext cx="4554537" cy="565151"/>
          </a:xfrm>
        </p:spPr>
        <p:txBody>
          <a:bodyPr>
            <a:noAutofit/>
          </a:bodyPr>
          <a:lstStyle>
            <a:lvl1pPr>
              <a:spcBef>
                <a:spcPts val="0"/>
              </a:spcBef>
              <a:defRPr sz="1100" b="0" i="1">
                <a:solidFill>
                  <a:schemeClr val="bg1"/>
                </a:solidFill>
                <a:latin typeface="Arial" panose="020B0604020202020204" pitchFamily="34" charset="0"/>
                <a:cs typeface="Arial" panose="020B0604020202020204" pitchFamily="34" charset="0"/>
              </a:defRPr>
            </a:lvl1pPr>
          </a:lstStyle>
          <a:p>
            <a:pPr lvl="0"/>
            <a:r>
              <a:rPr lang="en-US" dirty="0"/>
              <a:t>(Optional) Presenter name &amp; title</a:t>
            </a:r>
          </a:p>
          <a:p>
            <a:pPr lvl="0"/>
            <a:r>
              <a:rPr lang="en-US" dirty="0"/>
              <a:t>Event (if it makes sense)</a:t>
            </a:r>
          </a:p>
          <a:p>
            <a:pPr lvl="0"/>
            <a:r>
              <a:rPr lang="en-US" dirty="0"/>
              <a:t>Month DD, YYYY (Arial 11pt, White)</a:t>
            </a:r>
          </a:p>
        </p:txBody>
      </p:sp>
      <p:sp>
        <p:nvSpPr>
          <p:cNvPr id="12" name="Text Placeholder 4">
            <a:extLst>
              <a:ext uri="{FF2B5EF4-FFF2-40B4-BE49-F238E27FC236}">
                <a16:creationId xmlns:a16="http://schemas.microsoft.com/office/drawing/2014/main" id="{67193AA1-94F3-9247-A2E1-37CE27F939D8}"/>
              </a:ext>
            </a:extLst>
          </p:cNvPr>
          <p:cNvSpPr>
            <a:spLocks noGrp="1"/>
          </p:cNvSpPr>
          <p:nvPr>
            <p:ph type="body" sz="quarter" idx="10" hasCustomPrompt="1"/>
          </p:nvPr>
        </p:nvSpPr>
        <p:spPr>
          <a:xfrm>
            <a:off x="3665538" y="6261100"/>
            <a:ext cx="4554537" cy="317500"/>
          </a:xfrm>
        </p:spPr>
        <p:txBody>
          <a:bodyPr>
            <a:noAutofit/>
          </a:bodyPr>
          <a:lstStyle>
            <a:lvl1pPr>
              <a:defRPr sz="800">
                <a:solidFill>
                  <a:schemeClr val="bg1"/>
                </a:solidFill>
              </a:defRPr>
            </a:lvl1pPr>
          </a:lstStyle>
          <a:p>
            <a:r>
              <a:rPr lang="en-US" dirty="0"/>
              <a:t>© 2021 AlignOrg Solutions. All rights reserved. This content should not be shared, reproduced, or transmitted to anyone without permission from </a:t>
            </a:r>
            <a:r>
              <a:rPr lang="en-US" dirty="0" err="1"/>
              <a:t>AlignOrg</a:t>
            </a:r>
            <a:r>
              <a:rPr lang="en-US" dirty="0"/>
              <a:t> Solutions.</a:t>
            </a:r>
          </a:p>
          <a:p>
            <a:pPr lvl="0"/>
            <a:endParaRPr lang="en-US" dirty="0"/>
          </a:p>
        </p:txBody>
      </p:sp>
      <p:pic>
        <p:nvPicPr>
          <p:cNvPr id="19" name="Picture 18">
            <a:extLst>
              <a:ext uri="{FF2B5EF4-FFF2-40B4-BE49-F238E27FC236}">
                <a16:creationId xmlns:a16="http://schemas.microsoft.com/office/drawing/2014/main" id="{7652557D-9D67-B244-8965-ACCF23A967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30952" y="946452"/>
            <a:ext cx="3288329" cy="861407"/>
          </a:xfrm>
          <a:prstGeom prst="rect">
            <a:avLst/>
          </a:prstGeom>
        </p:spPr>
      </p:pic>
      <p:sp>
        <p:nvSpPr>
          <p:cNvPr id="8" name="Picture Placeholder 2">
            <a:extLst>
              <a:ext uri="{FF2B5EF4-FFF2-40B4-BE49-F238E27FC236}">
                <a16:creationId xmlns:a16="http://schemas.microsoft.com/office/drawing/2014/main" id="{22F0472B-85F2-B94E-83FE-413D2B094579}"/>
              </a:ext>
            </a:extLst>
          </p:cNvPr>
          <p:cNvSpPr>
            <a:spLocks noGrp="1"/>
          </p:cNvSpPr>
          <p:nvPr>
            <p:ph type="pic" sz="quarter" idx="12" hasCustomPrompt="1"/>
          </p:nvPr>
        </p:nvSpPr>
        <p:spPr>
          <a:xfrm>
            <a:off x="1007575" y="638968"/>
            <a:ext cx="3282950" cy="1476375"/>
          </a:xfrm>
        </p:spPr>
        <p:txBody>
          <a:bodyPr>
            <a:noAutofit/>
          </a:bodyPr>
          <a:lstStyle>
            <a:lvl1pPr>
              <a:defRPr>
                <a:solidFill>
                  <a:schemeClr val="bg1"/>
                </a:solidFill>
              </a:defRPr>
            </a:lvl1pPr>
          </a:lstStyle>
          <a:p>
            <a:r>
              <a:rPr lang="en-US" dirty="0"/>
              <a:t>Insert client logo here</a:t>
            </a:r>
          </a:p>
        </p:txBody>
      </p:sp>
    </p:spTree>
    <p:extLst>
      <p:ext uri="{BB962C8B-B14F-4D97-AF65-F5344CB8AC3E}">
        <p14:creationId xmlns:p14="http://schemas.microsoft.com/office/powerpoint/2010/main" val="3764143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ntent Slide Options - 4">
    <p:spTree>
      <p:nvGrpSpPr>
        <p:cNvPr id="1" name=""/>
        <p:cNvGrpSpPr/>
        <p:nvPr/>
      </p:nvGrpSpPr>
      <p:grpSpPr>
        <a:xfrm>
          <a:off x="0" y="0"/>
          <a:ext cx="0" cy="0"/>
          <a:chOff x="0" y="0"/>
          <a:chExt cx="0" cy="0"/>
        </a:xfrm>
      </p:grpSpPr>
      <p:sp>
        <p:nvSpPr>
          <p:cNvPr id="16" name="Content Placeholder 3">
            <a:extLst>
              <a:ext uri="{FF2B5EF4-FFF2-40B4-BE49-F238E27FC236}">
                <a16:creationId xmlns:a16="http://schemas.microsoft.com/office/drawing/2014/main" id="{69A79AF1-E3CB-384C-A3D1-9AEE98A3146F}"/>
              </a:ext>
            </a:extLst>
          </p:cNvPr>
          <p:cNvSpPr>
            <a:spLocks noGrp="1"/>
          </p:cNvSpPr>
          <p:nvPr>
            <p:ph sz="quarter" idx="24" hasCustomPrompt="1"/>
          </p:nvPr>
        </p:nvSpPr>
        <p:spPr>
          <a:xfrm>
            <a:off x="607295" y="1188455"/>
            <a:ext cx="8130304" cy="5106083"/>
          </a:xfrm>
          <a:prstGeom prst="rect">
            <a:avLst/>
          </a:prstGeom>
        </p:spPr>
        <p:txBody>
          <a:bodyPr>
            <a:noAutofit/>
          </a:bodyPr>
          <a:lstStyle>
            <a:lvl1pPr marL="1524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sz="1800">
                <a:solidFill>
                  <a:schemeClr val="tx1"/>
                </a:solidFill>
              </a:defRPr>
            </a:lvl1pPr>
            <a:lvl2pPr marL="3810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sz="1600">
                <a:solidFill>
                  <a:schemeClr val="tx1"/>
                </a:solidFill>
              </a:defRPr>
            </a:lvl2pPr>
            <a:lvl3pPr marL="6096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sz="1400">
                <a:solidFill>
                  <a:schemeClr val="tx1"/>
                </a:solidFill>
              </a:defRPr>
            </a:lvl3pPr>
            <a:lvl4pPr marL="8382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sz="1200">
                <a:solidFill>
                  <a:schemeClr val="tx1"/>
                </a:solidFill>
              </a:defRPr>
            </a:lvl4pPr>
            <a:lvl5pPr marL="10668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sz="1200">
                <a:solidFill>
                  <a:schemeClr val="tx1"/>
                </a:solidFill>
              </a:defRPr>
            </a:lvl5pPr>
          </a:lstStyle>
          <a:p>
            <a:pPr marL="152400" marR="0" lvl="0"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Insert full chart or graphic here or use this text box</a:t>
            </a:r>
          </a:p>
          <a:p>
            <a:pPr marL="381000" marR="0" lvl="1"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6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Second Level</a:t>
            </a:r>
          </a:p>
          <a:p>
            <a:pPr marL="609600" marR="0" lvl="2"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4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Third Level</a:t>
            </a:r>
          </a:p>
          <a:p>
            <a:pPr marL="838200" marR="0" lvl="3"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2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Fourth Level</a:t>
            </a:r>
          </a:p>
          <a:p>
            <a:pPr marL="1066800" marR="0" lvl="4"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0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Fifth Level</a:t>
            </a:r>
          </a:p>
        </p:txBody>
      </p:sp>
      <p:sp>
        <p:nvSpPr>
          <p:cNvPr id="15" name="Subtitle 2">
            <a:extLst>
              <a:ext uri="{FF2B5EF4-FFF2-40B4-BE49-F238E27FC236}">
                <a16:creationId xmlns:a16="http://schemas.microsoft.com/office/drawing/2014/main" id="{6CD3C4CC-F20D-420B-BCE3-C67AD9256D31}"/>
              </a:ext>
            </a:extLst>
          </p:cNvPr>
          <p:cNvSpPr txBox="1">
            <a:spLocks/>
          </p:cNvSpPr>
          <p:nvPr/>
        </p:nvSpPr>
        <p:spPr>
          <a:xfrm>
            <a:off x="607295" y="6519644"/>
            <a:ext cx="2511425" cy="2603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 AlignOrg Solutions, 2021. </a:t>
            </a:r>
            <a:r>
              <a:rPr kumimoji="0" lang="en-CA"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Confidential </a:t>
            </a:r>
          </a:p>
        </p:txBody>
      </p:sp>
      <p:sp>
        <p:nvSpPr>
          <p:cNvPr id="17" name="Subtitle 2">
            <a:extLst>
              <a:ext uri="{FF2B5EF4-FFF2-40B4-BE49-F238E27FC236}">
                <a16:creationId xmlns:a16="http://schemas.microsoft.com/office/drawing/2014/main" id="{0C26337B-0E34-45AF-AA65-1AF83BBF4CBB}"/>
              </a:ext>
            </a:extLst>
          </p:cNvPr>
          <p:cNvSpPr txBox="1">
            <a:spLocks/>
          </p:cNvSpPr>
          <p:nvPr/>
        </p:nvSpPr>
        <p:spPr>
          <a:xfrm>
            <a:off x="231971" y="6521358"/>
            <a:ext cx="568228" cy="25692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Wingdings" pitchFamily="2" charset="2"/>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fld id="{23622AB5-6391-C74E-A23B-AB231CF3F9D8}" type="slidenum">
              <a:rPr kumimoji="0" lang="en-US" sz="900" b="0" i="0" u="none" strike="noStrike" kern="1200" cap="none" spc="0" normalizeH="0" baseline="0" noProof="0" smtClean="0">
                <a:ln>
                  <a:noFill/>
                </a:ln>
                <a:solidFill>
                  <a:srgbClr val="898989"/>
                </a:solidFill>
                <a:effectLst/>
                <a:uLnTx/>
                <a:uFillTx/>
                <a:latin typeface="Arial"/>
                <a:ea typeface="+mn-ea"/>
                <a:cs typeface="Arial" panose="020B0604020202020204" pitchFamily="34" charset="0"/>
              </a:rPr>
              <a:pPr algn="l"/>
              <a:t>‹#›</a:t>
            </a:fld>
            <a:r>
              <a:rPr kumimoji="0" lang="en-US" sz="900" b="0" i="0" u="none" strike="noStrike" kern="1200" cap="none" spc="0" normalizeH="0" baseline="0" noProof="0" dirty="0">
                <a:ln>
                  <a:noFill/>
                </a:ln>
                <a:solidFill>
                  <a:srgbClr val="898989"/>
                </a:solidFill>
                <a:effectLst/>
                <a:uLnTx/>
                <a:uFillTx/>
                <a:latin typeface="Arial"/>
                <a:ea typeface="+mn-ea"/>
                <a:cs typeface="Arial" panose="020B0604020202020204" pitchFamily="34" charset="0"/>
              </a:rPr>
              <a:t>   | </a:t>
            </a:r>
            <a:endParaRPr lang="en-US" sz="900" dirty="0">
              <a:solidFill>
                <a:srgbClr val="898989"/>
              </a:solidFill>
            </a:endParaRPr>
          </a:p>
        </p:txBody>
      </p:sp>
      <p:pic>
        <p:nvPicPr>
          <p:cNvPr id="20" name="Picture 19">
            <a:extLst>
              <a:ext uri="{FF2B5EF4-FFF2-40B4-BE49-F238E27FC236}">
                <a16:creationId xmlns:a16="http://schemas.microsoft.com/office/drawing/2014/main" id="{DD750B00-44E4-8C4F-A423-84C719CC7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7290" y="6456300"/>
            <a:ext cx="1149920" cy="298139"/>
          </a:xfrm>
          <a:prstGeom prst="rect">
            <a:avLst/>
          </a:prstGeom>
        </p:spPr>
      </p:pic>
      <p:sp>
        <p:nvSpPr>
          <p:cNvPr id="11" name="Title 2">
            <a:extLst>
              <a:ext uri="{FF2B5EF4-FFF2-40B4-BE49-F238E27FC236}">
                <a16:creationId xmlns:a16="http://schemas.microsoft.com/office/drawing/2014/main" id="{321EB354-B351-724B-8156-3472C2BED1D6}"/>
              </a:ext>
            </a:extLst>
          </p:cNvPr>
          <p:cNvSpPr>
            <a:spLocks noGrp="1"/>
          </p:cNvSpPr>
          <p:nvPr>
            <p:ph type="title"/>
          </p:nvPr>
        </p:nvSpPr>
        <p:spPr>
          <a:xfrm>
            <a:off x="607295" y="99436"/>
            <a:ext cx="8140054" cy="384048"/>
          </a:xfrm>
          <a:prstGeom prst="rect">
            <a:avLst/>
          </a:prstGeom>
        </p:spPr>
        <p:txBody>
          <a:bodyPr anchor="t">
            <a:noAutofit/>
          </a:bodyPr>
          <a:lstStyle>
            <a:lvl1pPr>
              <a:defRPr sz="2400" b="1">
                <a:solidFill>
                  <a:schemeClr val="tx2"/>
                </a:solidFill>
              </a:defRPr>
            </a:lvl1pPr>
          </a:lstStyle>
          <a:p>
            <a:r>
              <a:rPr lang="en-US" dirty="0"/>
              <a:t>Click to edit Master title style</a:t>
            </a:r>
          </a:p>
        </p:txBody>
      </p:sp>
      <p:sp>
        <p:nvSpPr>
          <p:cNvPr id="9" name="Text Placeholder 15">
            <a:extLst>
              <a:ext uri="{FF2B5EF4-FFF2-40B4-BE49-F238E27FC236}">
                <a16:creationId xmlns:a16="http://schemas.microsoft.com/office/drawing/2014/main" id="{CE1F3254-5A1C-6849-BAF1-5D2FCB9397EE}"/>
              </a:ext>
            </a:extLst>
          </p:cNvPr>
          <p:cNvSpPr>
            <a:spLocks noGrp="1"/>
          </p:cNvSpPr>
          <p:nvPr>
            <p:ph type="body" sz="quarter" idx="22" hasCustomPrompt="1"/>
          </p:nvPr>
        </p:nvSpPr>
        <p:spPr>
          <a:xfrm>
            <a:off x="607206" y="492362"/>
            <a:ext cx="8130080" cy="312264"/>
          </a:xfrm>
          <a:prstGeom prst="rect">
            <a:avLst/>
          </a:prstGeom>
        </p:spPr>
        <p:txBody>
          <a:bodyPr>
            <a:noAutofit/>
          </a:bodyPr>
          <a:lstStyle>
            <a:lvl1pPr marL="0" indent="0">
              <a:buNone/>
              <a:defRPr sz="1400">
                <a:solidFill>
                  <a:schemeClr val="tx2"/>
                </a:solidFill>
              </a:defRPr>
            </a:lvl1pPr>
          </a:lstStyle>
          <a:p>
            <a:pPr lvl="0"/>
            <a:r>
              <a:rPr lang="en-US" dirty="0"/>
              <a:t>Slide Subtitle</a:t>
            </a:r>
          </a:p>
        </p:txBody>
      </p:sp>
      <p:cxnSp>
        <p:nvCxnSpPr>
          <p:cNvPr id="10" name="Straight Connector 9">
            <a:extLst>
              <a:ext uri="{FF2B5EF4-FFF2-40B4-BE49-F238E27FC236}">
                <a16:creationId xmlns:a16="http://schemas.microsoft.com/office/drawing/2014/main" id="{65321B0F-5115-EC4B-895E-0BC7B39CFCEE}"/>
              </a:ext>
            </a:extLst>
          </p:cNvPr>
          <p:cNvCxnSpPr>
            <a:cxnSpLocks/>
          </p:cNvCxnSpPr>
          <p:nvPr/>
        </p:nvCxnSpPr>
        <p:spPr>
          <a:xfrm>
            <a:off x="607205" y="774059"/>
            <a:ext cx="8130081" cy="0"/>
          </a:xfrm>
          <a:prstGeom prst="line">
            <a:avLst/>
          </a:prstGeom>
          <a:ln>
            <a:solidFill>
              <a:srgbClr val="898989">
                <a:alpha val="3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10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ntent Slide Options - 5">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CCFB6168-ED02-47FA-A3F3-C7FC784BCAF2}"/>
              </a:ext>
            </a:extLst>
          </p:cNvPr>
          <p:cNvSpPr txBox="1">
            <a:spLocks/>
          </p:cNvSpPr>
          <p:nvPr/>
        </p:nvSpPr>
        <p:spPr>
          <a:xfrm>
            <a:off x="607295" y="6519644"/>
            <a:ext cx="2511425" cy="2603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 AlignOrg Solutions, 2021. </a:t>
            </a:r>
            <a:r>
              <a:rPr kumimoji="0" lang="en-CA"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Confidential </a:t>
            </a:r>
          </a:p>
        </p:txBody>
      </p:sp>
      <p:sp>
        <p:nvSpPr>
          <p:cNvPr id="15" name="Subtitle 2">
            <a:extLst>
              <a:ext uri="{FF2B5EF4-FFF2-40B4-BE49-F238E27FC236}">
                <a16:creationId xmlns:a16="http://schemas.microsoft.com/office/drawing/2014/main" id="{A9DBBB4B-9F45-4D5B-9EFD-68BBDA43A03C}"/>
              </a:ext>
            </a:extLst>
          </p:cNvPr>
          <p:cNvSpPr txBox="1">
            <a:spLocks/>
          </p:cNvSpPr>
          <p:nvPr/>
        </p:nvSpPr>
        <p:spPr>
          <a:xfrm>
            <a:off x="231971" y="6521358"/>
            <a:ext cx="568228" cy="25692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Wingdings" pitchFamily="2" charset="2"/>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fld id="{23622AB5-6391-C74E-A23B-AB231CF3F9D8}" type="slidenum">
              <a:rPr kumimoji="0" lang="en-US" sz="900" b="0" i="0" u="none" strike="noStrike" kern="1200" cap="none" spc="0" normalizeH="0" baseline="0" noProof="0" smtClean="0">
                <a:ln>
                  <a:noFill/>
                </a:ln>
                <a:solidFill>
                  <a:srgbClr val="898989"/>
                </a:solidFill>
                <a:effectLst/>
                <a:uLnTx/>
                <a:uFillTx/>
                <a:latin typeface="Arial"/>
                <a:ea typeface="+mn-ea"/>
                <a:cs typeface="Arial" panose="020B0604020202020204" pitchFamily="34" charset="0"/>
              </a:rPr>
              <a:pPr algn="l"/>
              <a:t>‹#›</a:t>
            </a:fld>
            <a:r>
              <a:rPr kumimoji="0" lang="en-US" sz="900" b="0" i="0" u="none" strike="noStrike" kern="1200" cap="none" spc="0" normalizeH="0" baseline="0" noProof="0" dirty="0">
                <a:ln>
                  <a:noFill/>
                </a:ln>
                <a:solidFill>
                  <a:srgbClr val="898989"/>
                </a:solidFill>
                <a:effectLst/>
                <a:uLnTx/>
                <a:uFillTx/>
                <a:latin typeface="Arial"/>
                <a:ea typeface="+mn-ea"/>
                <a:cs typeface="Arial" panose="020B0604020202020204" pitchFamily="34" charset="0"/>
              </a:rPr>
              <a:t>   | </a:t>
            </a:r>
            <a:endParaRPr lang="en-US" sz="900" dirty="0">
              <a:solidFill>
                <a:srgbClr val="898989"/>
              </a:solidFill>
            </a:endParaRPr>
          </a:p>
        </p:txBody>
      </p:sp>
      <p:pic>
        <p:nvPicPr>
          <p:cNvPr id="17" name="Picture 16">
            <a:extLst>
              <a:ext uri="{FF2B5EF4-FFF2-40B4-BE49-F238E27FC236}">
                <a16:creationId xmlns:a16="http://schemas.microsoft.com/office/drawing/2014/main" id="{2C852426-5D4F-C24B-A980-297D5D28B5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7290" y="6456300"/>
            <a:ext cx="1149920" cy="298139"/>
          </a:xfrm>
          <a:prstGeom prst="rect">
            <a:avLst/>
          </a:prstGeom>
        </p:spPr>
      </p:pic>
      <p:sp>
        <p:nvSpPr>
          <p:cNvPr id="10" name="Title 2">
            <a:extLst>
              <a:ext uri="{FF2B5EF4-FFF2-40B4-BE49-F238E27FC236}">
                <a16:creationId xmlns:a16="http://schemas.microsoft.com/office/drawing/2014/main" id="{D4A3A004-817B-3A4F-B78C-23CA31CEE75F}"/>
              </a:ext>
            </a:extLst>
          </p:cNvPr>
          <p:cNvSpPr>
            <a:spLocks noGrp="1"/>
          </p:cNvSpPr>
          <p:nvPr>
            <p:ph type="title"/>
          </p:nvPr>
        </p:nvSpPr>
        <p:spPr>
          <a:xfrm>
            <a:off x="607295" y="99436"/>
            <a:ext cx="8140054" cy="384048"/>
          </a:xfrm>
          <a:prstGeom prst="rect">
            <a:avLst/>
          </a:prstGeom>
        </p:spPr>
        <p:txBody>
          <a:bodyPr anchor="t">
            <a:noAutofit/>
          </a:bodyPr>
          <a:lstStyle>
            <a:lvl1pPr>
              <a:defRPr sz="2400" b="1">
                <a:solidFill>
                  <a:schemeClr val="tx2"/>
                </a:solidFill>
              </a:defRPr>
            </a:lvl1pPr>
          </a:lstStyle>
          <a:p>
            <a:r>
              <a:rPr lang="en-US" dirty="0"/>
              <a:t>Click to edit Master title style</a:t>
            </a:r>
          </a:p>
        </p:txBody>
      </p:sp>
      <p:sp>
        <p:nvSpPr>
          <p:cNvPr id="8" name="Text Placeholder 15">
            <a:extLst>
              <a:ext uri="{FF2B5EF4-FFF2-40B4-BE49-F238E27FC236}">
                <a16:creationId xmlns:a16="http://schemas.microsoft.com/office/drawing/2014/main" id="{1F5F61F8-89A6-9C43-9E00-D702E1CB899D}"/>
              </a:ext>
            </a:extLst>
          </p:cNvPr>
          <p:cNvSpPr>
            <a:spLocks noGrp="1"/>
          </p:cNvSpPr>
          <p:nvPr>
            <p:ph type="body" sz="quarter" idx="22" hasCustomPrompt="1"/>
          </p:nvPr>
        </p:nvSpPr>
        <p:spPr>
          <a:xfrm>
            <a:off x="607206" y="492362"/>
            <a:ext cx="8130080" cy="312264"/>
          </a:xfrm>
          <a:prstGeom prst="rect">
            <a:avLst/>
          </a:prstGeom>
        </p:spPr>
        <p:txBody>
          <a:bodyPr>
            <a:noAutofit/>
          </a:bodyPr>
          <a:lstStyle>
            <a:lvl1pPr marL="0" indent="0">
              <a:buNone/>
              <a:defRPr sz="1400">
                <a:solidFill>
                  <a:schemeClr val="tx2"/>
                </a:solidFill>
              </a:defRPr>
            </a:lvl1pPr>
          </a:lstStyle>
          <a:p>
            <a:pPr lvl="0"/>
            <a:r>
              <a:rPr lang="en-US" dirty="0"/>
              <a:t>Slide Subtitle</a:t>
            </a:r>
          </a:p>
        </p:txBody>
      </p:sp>
      <p:cxnSp>
        <p:nvCxnSpPr>
          <p:cNvPr id="9" name="Straight Connector 8">
            <a:extLst>
              <a:ext uri="{FF2B5EF4-FFF2-40B4-BE49-F238E27FC236}">
                <a16:creationId xmlns:a16="http://schemas.microsoft.com/office/drawing/2014/main" id="{5A4A884A-EDAA-8741-BF7C-6F2E16B29F01}"/>
              </a:ext>
            </a:extLst>
          </p:cNvPr>
          <p:cNvCxnSpPr>
            <a:cxnSpLocks/>
          </p:cNvCxnSpPr>
          <p:nvPr/>
        </p:nvCxnSpPr>
        <p:spPr>
          <a:xfrm>
            <a:off x="607205" y="774059"/>
            <a:ext cx="8130081" cy="0"/>
          </a:xfrm>
          <a:prstGeom prst="line">
            <a:avLst/>
          </a:prstGeom>
          <a:ln>
            <a:solidFill>
              <a:srgbClr val="898989">
                <a:alpha val="3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61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ntent Slide Options - 5">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F973CB3-C3FB-9B46-AFBD-D9304632AF92}"/>
              </a:ext>
            </a:extLst>
          </p:cNvPr>
          <p:cNvSpPr>
            <a:spLocks noGrp="1"/>
          </p:cNvSpPr>
          <p:nvPr>
            <p:ph type="body" sz="quarter" idx="26" hasCustomPrompt="1"/>
          </p:nvPr>
        </p:nvSpPr>
        <p:spPr>
          <a:xfrm>
            <a:off x="1862288" y="3889240"/>
            <a:ext cx="2650256" cy="317500"/>
          </a:xfrm>
        </p:spPr>
        <p:txBody>
          <a:bodyPr/>
          <a:lstStyle>
            <a:lvl1pPr marL="91440" indent="0">
              <a:buNone/>
              <a:defRPr sz="2000" b="1">
                <a:solidFill>
                  <a:schemeClr val="tx2"/>
                </a:solidFill>
              </a:defRPr>
            </a:lvl1pPr>
            <a:lvl2pPr marL="228600" indent="0">
              <a:buNone/>
              <a:defRPr/>
            </a:lvl2pPr>
          </a:lstStyle>
          <a:p>
            <a:pPr lvl="0"/>
            <a:r>
              <a:rPr lang="en-US" dirty="0"/>
              <a:t>Add Name</a:t>
            </a:r>
          </a:p>
        </p:txBody>
      </p:sp>
      <p:sp>
        <p:nvSpPr>
          <p:cNvPr id="14" name="Subtitle 2">
            <a:extLst>
              <a:ext uri="{FF2B5EF4-FFF2-40B4-BE49-F238E27FC236}">
                <a16:creationId xmlns:a16="http://schemas.microsoft.com/office/drawing/2014/main" id="{CCFB6168-ED02-47FA-A3F3-C7FC784BCAF2}"/>
              </a:ext>
            </a:extLst>
          </p:cNvPr>
          <p:cNvSpPr txBox="1">
            <a:spLocks/>
          </p:cNvSpPr>
          <p:nvPr userDrawn="1"/>
        </p:nvSpPr>
        <p:spPr>
          <a:xfrm>
            <a:off x="607295" y="6519644"/>
            <a:ext cx="2511425" cy="2603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 AlignOrg Solutions, 2021. </a:t>
            </a:r>
            <a:r>
              <a:rPr kumimoji="0" lang="en-CA"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Confidential </a:t>
            </a:r>
          </a:p>
        </p:txBody>
      </p:sp>
      <p:sp>
        <p:nvSpPr>
          <p:cNvPr id="15" name="Subtitle 2">
            <a:extLst>
              <a:ext uri="{FF2B5EF4-FFF2-40B4-BE49-F238E27FC236}">
                <a16:creationId xmlns:a16="http://schemas.microsoft.com/office/drawing/2014/main" id="{A9DBBB4B-9F45-4D5B-9EFD-68BBDA43A03C}"/>
              </a:ext>
            </a:extLst>
          </p:cNvPr>
          <p:cNvSpPr txBox="1">
            <a:spLocks/>
          </p:cNvSpPr>
          <p:nvPr userDrawn="1"/>
        </p:nvSpPr>
        <p:spPr>
          <a:xfrm>
            <a:off x="231971" y="6521358"/>
            <a:ext cx="568228" cy="25692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Wingdings" pitchFamily="2" charset="2"/>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fld id="{23622AB5-6391-C74E-A23B-AB231CF3F9D8}" type="slidenum">
              <a:rPr kumimoji="0" lang="en-US" sz="900" b="0" i="0" u="none" strike="noStrike" kern="1200" cap="none" spc="0" normalizeH="0" baseline="0" noProof="0" smtClean="0">
                <a:ln>
                  <a:noFill/>
                </a:ln>
                <a:solidFill>
                  <a:srgbClr val="898989"/>
                </a:solidFill>
                <a:effectLst/>
                <a:uLnTx/>
                <a:uFillTx/>
                <a:latin typeface="Arial"/>
                <a:ea typeface="+mn-ea"/>
                <a:cs typeface="Arial" panose="020B0604020202020204" pitchFamily="34" charset="0"/>
              </a:rPr>
              <a:pPr algn="l"/>
              <a:t>‹#›</a:t>
            </a:fld>
            <a:r>
              <a:rPr kumimoji="0" lang="en-US" sz="900" b="0" i="0" u="none" strike="noStrike" kern="1200" cap="none" spc="0" normalizeH="0" baseline="0" noProof="0" dirty="0">
                <a:ln>
                  <a:noFill/>
                </a:ln>
                <a:solidFill>
                  <a:srgbClr val="898989"/>
                </a:solidFill>
                <a:effectLst/>
                <a:uLnTx/>
                <a:uFillTx/>
                <a:latin typeface="Arial"/>
                <a:ea typeface="+mn-ea"/>
                <a:cs typeface="Arial" panose="020B0604020202020204" pitchFamily="34" charset="0"/>
              </a:rPr>
              <a:t>   | </a:t>
            </a:r>
            <a:endParaRPr lang="en-US" sz="900" dirty="0">
              <a:solidFill>
                <a:srgbClr val="898989"/>
              </a:solidFill>
            </a:endParaRPr>
          </a:p>
        </p:txBody>
      </p:sp>
      <p:pic>
        <p:nvPicPr>
          <p:cNvPr id="17" name="Picture 16">
            <a:extLst>
              <a:ext uri="{FF2B5EF4-FFF2-40B4-BE49-F238E27FC236}">
                <a16:creationId xmlns:a16="http://schemas.microsoft.com/office/drawing/2014/main" id="{2C852426-5D4F-C24B-A980-297D5D28B5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7290" y="6456300"/>
            <a:ext cx="1149920" cy="298139"/>
          </a:xfrm>
          <a:prstGeom prst="rect">
            <a:avLst/>
          </a:prstGeom>
        </p:spPr>
      </p:pic>
      <p:sp>
        <p:nvSpPr>
          <p:cNvPr id="10" name="Title 2">
            <a:extLst>
              <a:ext uri="{FF2B5EF4-FFF2-40B4-BE49-F238E27FC236}">
                <a16:creationId xmlns:a16="http://schemas.microsoft.com/office/drawing/2014/main" id="{D4A3A004-817B-3A4F-B78C-23CA31CEE75F}"/>
              </a:ext>
            </a:extLst>
          </p:cNvPr>
          <p:cNvSpPr>
            <a:spLocks noGrp="1"/>
          </p:cNvSpPr>
          <p:nvPr>
            <p:ph type="title"/>
          </p:nvPr>
        </p:nvSpPr>
        <p:spPr>
          <a:xfrm>
            <a:off x="607295" y="99436"/>
            <a:ext cx="8140054" cy="384048"/>
          </a:xfrm>
          <a:prstGeom prst="rect">
            <a:avLst/>
          </a:prstGeom>
        </p:spPr>
        <p:txBody>
          <a:bodyPr anchor="t">
            <a:noAutofit/>
          </a:bodyPr>
          <a:lstStyle>
            <a:lvl1pPr>
              <a:defRPr sz="2400" b="1">
                <a:solidFill>
                  <a:schemeClr val="tx2"/>
                </a:solidFill>
              </a:defRPr>
            </a:lvl1pPr>
          </a:lstStyle>
          <a:p>
            <a:r>
              <a:rPr lang="en-US" dirty="0"/>
              <a:t>Click to edit Master title style</a:t>
            </a:r>
          </a:p>
        </p:txBody>
      </p:sp>
      <p:sp>
        <p:nvSpPr>
          <p:cNvPr id="8" name="Text Placeholder 15">
            <a:extLst>
              <a:ext uri="{FF2B5EF4-FFF2-40B4-BE49-F238E27FC236}">
                <a16:creationId xmlns:a16="http://schemas.microsoft.com/office/drawing/2014/main" id="{1F5F61F8-89A6-9C43-9E00-D702E1CB899D}"/>
              </a:ext>
            </a:extLst>
          </p:cNvPr>
          <p:cNvSpPr>
            <a:spLocks noGrp="1"/>
          </p:cNvSpPr>
          <p:nvPr>
            <p:ph type="body" sz="quarter" idx="22" hasCustomPrompt="1"/>
          </p:nvPr>
        </p:nvSpPr>
        <p:spPr>
          <a:xfrm>
            <a:off x="607206" y="492362"/>
            <a:ext cx="8130080" cy="312264"/>
          </a:xfrm>
          <a:prstGeom prst="rect">
            <a:avLst/>
          </a:prstGeom>
        </p:spPr>
        <p:txBody>
          <a:bodyPr>
            <a:noAutofit/>
          </a:bodyPr>
          <a:lstStyle>
            <a:lvl1pPr marL="0" indent="0">
              <a:buNone/>
              <a:defRPr sz="1400">
                <a:solidFill>
                  <a:schemeClr val="tx2"/>
                </a:solidFill>
              </a:defRPr>
            </a:lvl1pPr>
          </a:lstStyle>
          <a:p>
            <a:pPr lvl="0"/>
            <a:r>
              <a:rPr lang="en-US" dirty="0"/>
              <a:t>Slide Subtitle</a:t>
            </a:r>
          </a:p>
        </p:txBody>
      </p:sp>
      <p:cxnSp>
        <p:nvCxnSpPr>
          <p:cNvPr id="9" name="Straight Connector 8">
            <a:extLst>
              <a:ext uri="{FF2B5EF4-FFF2-40B4-BE49-F238E27FC236}">
                <a16:creationId xmlns:a16="http://schemas.microsoft.com/office/drawing/2014/main" id="{5A4A884A-EDAA-8741-BF7C-6F2E16B29F01}"/>
              </a:ext>
            </a:extLst>
          </p:cNvPr>
          <p:cNvCxnSpPr>
            <a:cxnSpLocks/>
          </p:cNvCxnSpPr>
          <p:nvPr userDrawn="1"/>
        </p:nvCxnSpPr>
        <p:spPr>
          <a:xfrm>
            <a:off x="607205" y="774059"/>
            <a:ext cx="8130081" cy="0"/>
          </a:xfrm>
          <a:prstGeom prst="line">
            <a:avLst/>
          </a:prstGeom>
          <a:ln>
            <a:solidFill>
              <a:srgbClr val="898989">
                <a:alpha val="30000"/>
              </a:srgbClr>
            </a:solidFill>
          </a:ln>
        </p:spPr>
        <p:style>
          <a:lnRef idx="1">
            <a:schemeClr val="accent1"/>
          </a:lnRef>
          <a:fillRef idx="0">
            <a:schemeClr val="accent1"/>
          </a:fillRef>
          <a:effectRef idx="0">
            <a:schemeClr val="accent1"/>
          </a:effectRef>
          <a:fontRef idx="minor">
            <a:schemeClr val="tx1"/>
          </a:fontRef>
        </p:style>
      </p:cxnSp>
      <p:sp>
        <p:nvSpPr>
          <p:cNvPr id="26" name="Picture Placeholder 5">
            <a:extLst>
              <a:ext uri="{FF2B5EF4-FFF2-40B4-BE49-F238E27FC236}">
                <a16:creationId xmlns:a16="http://schemas.microsoft.com/office/drawing/2014/main" id="{EBA034E3-F327-9D40-B386-B7E66779CA28}"/>
              </a:ext>
            </a:extLst>
          </p:cNvPr>
          <p:cNvSpPr>
            <a:spLocks noGrp="1"/>
          </p:cNvSpPr>
          <p:nvPr>
            <p:ph type="pic" sz="quarter" idx="23"/>
          </p:nvPr>
        </p:nvSpPr>
        <p:spPr>
          <a:xfrm>
            <a:off x="2135740" y="1620018"/>
            <a:ext cx="1965960" cy="1965960"/>
          </a:xfrm>
        </p:spPr>
        <p:txBody>
          <a:bodyPr/>
          <a:lstStyle/>
          <a:p>
            <a:endParaRPr lang="en-US" dirty="0"/>
          </a:p>
        </p:txBody>
      </p:sp>
      <p:sp>
        <p:nvSpPr>
          <p:cNvPr id="27" name="Picture Placeholder 5">
            <a:extLst>
              <a:ext uri="{FF2B5EF4-FFF2-40B4-BE49-F238E27FC236}">
                <a16:creationId xmlns:a16="http://schemas.microsoft.com/office/drawing/2014/main" id="{023B6555-E10B-EB4B-86A6-B11C4D07E447}"/>
              </a:ext>
            </a:extLst>
          </p:cNvPr>
          <p:cNvSpPr>
            <a:spLocks noGrp="1"/>
          </p:cNvSpPr>
          <p:nvPr>
            <p:ph type="pic" sz="quarter" idx="24"/>
          </p:nvPr>
        </p:nvSpPr>
        <p:spPr>
          <a:xfrm>
            <a:off x="5488540" y="1625443"/>
            <a:ext cx="1965960" cy="1965960"/>
          </a:xfrm>
        </p:spPr>
        <p:txBody>
          <a:bodyPr/>
          <a:lstStyle/>
          <a:p>
            <a:endParaRPr lang="en-US" dirty="0"/>
          </a:p>
        </p:txBody>
      </p:sp>
      <p:sp>
        <p:nvSpPr>
          <p:cNvPr id="5" name="Text Placeholder 4">
            <a:extLst>
              <a:ext uri="{FF2B5EF4-FFF2-40B4-BE49-F238E27FC236}">
                <a16:creationId xmlns:a16="http://schemas.microsoft.com/office/drawing/2014/main" id="{6E904A24-4BA5-8F4E-87F4-D0F07A8FE053}"/>
              </a:ext>
            </a:extLst>
          </p:cNvPr>
          <p:cNvSpPr>
            <a:spLocks noGrp="1"/>
          </p:cNvSpPr>
          <p:nvPr>
            <p:ph type="body" sz="quarter" idx="25" hasCustomPrompt="1"/>
          </p:nvPr>
        </p:nvSpPr>
        <p:spPr>
          <a:xfrm>
            <a:off x="1863007" y="4339603"/>
            <a:ext cx="2649537" cy="739775"/>
          </a:xfrm>
        </p:spPr>
        <p:txBody>
          <a:bodyPr/>
          <a:lstStyle>
            <a:lvl1pPr marL="91440" indent="0">
              <a:buNone/>
              <a:defRPr sz="1400"/>
            </a:lvl1pPr>
            <a:lvl3pPr marL="457200" indent="0">
              <a:buNone/>
              <a:defRPr/>
            </a:lvl3pPr>
          </a:lstStyle>
          <a:p>
            <a:pPr lvl="0"/>
            <a:r>
              <a:rPr lang="en-US" dirty="0"/>
              <a:t>Insert contact info</a:t>
            </a:r>
          </a:p>
        </p:txBody>
      </p:sp>
      <p:sp>
        <p:nvSpPr>
          <p:cNvPr id="29" name="Text Placeholder 6">
            <a:extLst>
              <a:ext uri="{FF2B5EF4-FFF2-40B4-BE49-F238E27FC236}">
                <a16:creationId xmlns:a16="http://schemas.microsoft.com/office/drawing/2014/main" id="{732167A2-518D-E347-837E-E700E829F997}"/>
              </a:ext>
            </a:extLst>
          </p:cNvPr>
          <p:cNvSpPr>
            <a:spLocks noGrp="1"/>
          </p:cNvSpPr>
          <p:nvPr>
            <p:ph type="body" sz="quarter" idx="27" hasCustomPrompt="1"/>
          </p:nvPr>
        </p:nvSpPr>
        <p:spPr>
          <a:xfrm>
            <a:off x="5208054" y="3864633"/>
            <a:ext cx="2650256" cy="317500"/>
          </a:xfrm>
        </p:spPr>
        <p:txBody>
          <a:bodyPr/>
          <a:lstStyle>
            <a:lvl1pPr marL="91440" indent="0">
              <a:buNone/>
              <a:defRPr sz="2000" b="1">
                <a:solidFill>
                  <a:schemeClr val="tx2"/>
                </a:solidFill>
              </a:defRPr>
            </a:lvl1pPr>
            <a:lvl2pPr marL="228600" indent="0">
              <a:buNone/>
              <a:defRPr/>
            </a:lvl2pPr>
          </a:lstStyle>
          <a:p>
            <a:pPr lvl="0"/>
            <a:r>
              <a:rPr lang="en-US" dirty="0"/>
              <a:t>Add Name</a:t>
            </a:r>
          </a:p>
        </p:txBody>
      </p:sp>
      <p:sp>
        <p:nvSpPr>
          <p:cNvPr id="30" name="Text Placeholder 4">
            <a:extLst>
              <a:ext uri="{FF2B5EF4-FFF2-40B4-BE49-F238E27FC236}">
                <a16:creationId xmlns:a16="http://schemas.microsoft.com/office/drawing/2014/main" id="{82AB0252-2198-AC4A-B57E-16EEA1D3A214}"/>
              </a:ext>
            </a:extLst>
          </p:cNvPr>
          <p:cNvSpPr>
            <a:spLocks noGrp="1"/>
          </p:cNvSpPr>
          <p:nvPr>
            <p:ph type="body" sz="quarter" idx="28" hasCustomPrompt="1"/>
          </p:nvPr>
        </p:nvSpPr>
        <p:spPr>
          <a:xfrm>
            <a:off x="5208773" y="4314996"/>
            <a:ext cx="2649537" cy="739775"/>
          </a:xfrm>
        </p:spPr>
        <p:txBody>
          <a:bodyPr/>
          <a:lstStyle>
            <a:lvl1pPr marL="91440" indent="0">
              <a:buNone/>
              <a:defRPr sz="1400"/>
            </a:lvl1pPr>
            <a:lvl3pPr marL="457200" indent="0">
              <a:buNone/>
              <a:defRPr/>
            </a:lvl3pPr>
          </a:lstStyle>
          <a:p>
            <a:pPr lvl="0"/>
            <a:r>
              <a:rPr lang="en-US" dirty="0"/>
              <a:t>Insert contact info</a:t>
            </a:r>
          </a:p>
        </p:txBody>
      </p:sp>
    </p:spTree>
    <p:extLst>
      <p:ext uri="{BB962C8B-B14F-4D97-AF65-F5344CB8AC3E}">
        <p14:creationId xmlns:p14="http://schemas.microsoft.com/office/powerpoint/2010/main" val="87162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E849DCF7-28DE-6D47-A128-2472069B1661}"/>
              </a:ext>
            </a:extLst>
          </p:cNvPr>
          <p:cNvSpPr>
            <a:spLocks noGrp="1"/>
          </p:cNvSpPr>
          <p:nvPr>
            <p:ph type="ctrTitle" hasCustomPrompt="1"/>
          </p:nvPr>
        </p:nvSpPr>
        <p:spPr>
          <a:xfrm>
            <a:off x="1016000" y="2628899"/>
            <a:ext cx="2743200" cy="881063"/>
          </a:xfrm>
          <a:prstGeom prst="rect">
            <a:avLst/>
          </a:prstGeom>
        </p:spPr>
        <p:txBody>
          <a:bodyPr anchor="b">
            <a:noAutofit/>
          </a:bodyPr>
          <a:lstStyle>
            <a:lvl1pPr algn="l">
              <a:defRPr sz="2400" b="1">
                <a:solidFill>
                  <a:schemeClr val="tx2"/>
                </a:solidFill>
              </a:defRPr>
            </a:lvl1pPr>
          </a:lstStyle>
          <a:p>
            <a:r>
              <a:rPr lang="en-US" dirty="0"/>
              <a:t>Divider Slide</a:t>
            </a:r>
          </a:p>
        </p:txBody>
      </p:sp>
      <p:sp>
        <p:nvSpPr>
          <p:cNvPr id="23" name="Text Placeholder 9">
            <a:extLst>
              <a:ext uri="{FF2B5EF4-FFF2-40B4-BE49-F238E27FC236}">
                <a16:creationId xmlns:a16="http://schemas.microsoft.com/office/drawing/2014/main" id="{DC07C391-0186-DE48-8ACF-BD7A0838C6FC}"/>
              </a:ext>
            </a:extLst>
          </p:cNvPr>
          <p:cNvSpPr>
            <a:spLocks noGrp="1"/>
          </p:cNvSpPr>
          <p:nvPr>
            <p:ph type="body" sz="quarter" idx="12" hasCustomPrompt="1"/>
          </p:nvPr>
        </p:nvSpPr>
        <p:spPr>
          <a:xfrm>
            <a:off x="1016000" y="3657600"/>
            <a:ext cx="2743200" cy="990600"/>
          </a:xfrm>
          <a:prstGeom prst="rect">
            <a:avLst/>
          </a:prstGeom>
        </p:spPr>
        <p:txBody>
          <a:bodyPr>
            <a:noAutofit/>
          </a:bodyPr>
          <a:lstStyle>
            <a:lvl1pPr marL="0" indent="0">
              <a:buNone/>
              <a:defRPr sz="1400"/>
            </a:lvl1pPr>
          </a:lstStyle>
          <a:p>
            <a:pPr lvl="0"/>
            <a:r>
              <a:rPr lang="en-US"/>
              <a:t>Subtitle</a:t>
            </a:r>
          </a:p>
        </p:txBody>
      </p:sp>
      <p:sp>
        <p:nvSpPr>
          <p:cNvPr id="15" name="Subtitle 2">
            <a:extLst>
              <a:ext uri="{FF2B5EF4-FFF2-40B4-BE49-F238E27FC236}">
                <a16:creationId xmlns:a16="http://schemas.microsoft.com/office/drawing/2014/main" id="{2F5BC89E-BDAE-4A71-B14F-CA80ACB5AEC6}"/>
              </a:ext>
            </a:extLst>
          </p:cNvPr>
          <p:cNvSpPr txBox="1">
            <a:spLocks/>
          </p:cNvSpPr>
          <p:nvPr userDrawn="1"/>
        </p:nvSpPr>
        <p:spPr>
          <a:xfrm>
            <a:off x="607295" y="6519644"/>
            <a:ext cx="2511425" cy="2603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 AlignOrg Solutions, 2021. </a:t>
            </a:r>
            <a:r>
              <a:rPr kumimoji="0" lang="en-CA"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Confidential </a:t>
            </a:r>
          </a:p>
        </p:txBody>
      </p:sp>
      <p:sp>
        <p:nvSpPr>
          <p:cNvPr id="16" name="Subtitle 2">
            <a:extLst>
              <a:ext uri="{FF2B5EF4-FFF2-40B4-BE49-F238E27FC236}">
                <a16:creationId xmlns:a16="http://schemas.microsoft.com/office/drawing/2014/main" id="{C053CDCC-305F-4728-9CA8-B15ED123D263}"/>
              </a:ext>
            </a:extLst>
          </p:cNvPr>
          <p:cNvSpPr txBox="1">
            <a:spLocks/>
          </p:cNvSpPr>
          <p:nvPr userDrawn="1"/>
        </p:nvSpPr>
        <p:spPr>
          <a:xfrm>
            <a:off x="231971" y="6521358"/>
            <a:ext cx="568228" cy="25692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Wingdings" pitchFamily="2" charset="2"/>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fld id="{23622AB5-6391-C74E-A23B-AB231CF3F9D8}" type="slidenum">
              <a:rPr kumimoji="0" lang="en-US" sz="900" b="0" i="0" u="none" strike="noStrike" kern="1200" cap="none" spc="0" normalizeH="0" baseline="0" noProof="0" smtClean="0">
                <a:ln>
                  <a:noFill/>
                </a:ln>
                <a:solidFill>
                  <a:srgbClr val="898989"/>
                </a:solidFill>
                <a:effectLst/>
                <a:uLnTx/>
                <a:uFillTx/>
                <a:latin typeface="Arial"/>
                <a:ea typeface="+mn-ea"/>
                <a:cs typeface="Arial" panose="020B0604020202020204" pitchFamily="34" charset="0"/>
              </a:rPr>
              <a:pPr algn="l"/>
              <a:t>‹#›</a:t>
            </a:fld>
            <a:r>
              <a:rPr kumimoji="0" lang="en-US" sz="900" b="0" i="0" u="none" strike="noStrike" kern="1200" cap="none" spc="0" normalizeH="0" baseline="0" noProof="0" dirty="0">
                <a:ln>
                  <a:noFill/>
                </a:ln>
                <a:solidFill>
                  <a:srgbClr val="898989"/>
                </a:solidFill>
                <a:effectLst/>
                <a:uLnTx/>
                <a:uFillTx/>
                <a:latin typeface="Arial"/>
                <a:ea typeface="+mn-ea"/>
                <a:cs typeface="Arial" panose="020B0604020202020204" pitchFamily="34" charset="0"/>
              </a:rPr>
              <a:t>   | </a:t>
            </a:r>
            <a:endParaRPr lang="en-US" sz="900" dirty="0">
              <a:solidFill>
                <a:srgbClr val="898989"/>
              </a:solidFill>
            </a:endParaRPr>
          </a:p>
        </p:txBody>
      </p:sp>
      <p:pic>
        <p:nvPicPr>
          <p:cNvPr id="10" name="Picture 9">
            <a:extLst>
              <a:ext uri="{FF2B5EF4-FFF2-40B4-BE49-F238E27FC236}">
                <a16:creationId xmlns:a16="http://schemas.microsoft.com/office/drawing/2014/main" id="{6203819A-1BBF-1243-9A77-7AF7DCD8B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7290" y="6456300"/>
            <a:ext cx="1149920" cy="298139"/>
          </a:xfrm>
          <a:prstGeom prst="rect">
            <a:avLst/>
          </a:prstGeom>
        </p:spPr>
      </p:pic>
      <p:sp>
        <p:nvSpPr>
          <p:cNvPr id="17" name="Picture Placeholder 5">
            <a:extLst>
              <a:ext uri="{FF2B5EF4-FFF2-40B4-BE49-F238E27FC236}">
                <a16:creationId xmlns:a16="http://schemas.microsoft.com/office/drawing/2014/main" id="{D668315E-17B2-E64F-8789-11FD2C9F6DA2}"/>
              </a:ext>
            </a:extLst>
          </p:cNvPr>
          <p:cNvSpPr>
            <a:spLocks noGrp="1"/>
          </p:cNvSpPr>
          <p:nvPr>
            <p:ph type="pic" sz="quarter" idx="13"/>
          </p:nvPr>
        </p:nvSpPr>
        <p:spPr>
          <a:xfrm>
            <a:off x="5511800" y="0"/>
            <a:ext cx="3632200" cy="6280150"/>
          </a:xfrm>
        </p:spPr>
        <p:txBody>
          <a:bodyPr/>
          <a:lstStyle>
            <a:lvl1pPr>
              <a:buNone/>
              <a:defRPr/>
            </a:lvl1pPr>
          </a:lstStyle>
          <a:p>
            <a:endParaRPr lang="en-US" dirty="0"/>
          </a:p>
        </p:txBody>
      </p:sp>
    </p:spTree>
    <p:extLst>
      <p:ext uri="{BB962C8B-B14F-4D97-AF65-F5344CB8AC3E}">
        <p14:creationId xmlns:p14="http://schemas.microsoft.com/office/powerpoint/2010/main" val="1834151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Options - 1">
    <p:spTree>
      <p:nvGrpSpPr>
        <p:cNvPr id="1" name=""/>
        <p:cNvGrpSpPr/>
        <p:nvPr/>
      </p:nvGrpSpPr>
      <p:grpSpPr>
        <a:xfrm>
          <a:off x="0" y="0"/>
          <a:ext cx="0" cy="0"/>
          <a:chOff x="0" y="0"/>
          <a:chExt cx="0" cy="0"/>
        </a:xfrm>
      </p:grpSpPr>
      <p:sp>
        <p:nvSpPr>
          <p:cNvPr id="29" name="Text Placeholder 15">
            <a:extLst>
              <a:ext uri="{FF2B5EF4-FFF2-40B4-BE49-F238E27FC236}">
                <a16:creationId xmlns:a16="http://schemas.microsoft.com/office/drawing/2014/main" id="{1BC04CE7-7185-E34A-8CD8-1FFB3B4E6922}"/>
              </a:ext>
            </a:extLst>
          </p:cNvPr>
          <p:cNvSpPr>
            <a:spLocks noGrp="1"/>
          </p:cNvSpPr>
          <p:nvPr>
            <p:ph type="body" sz="quarter" idx="22" hasCustomPrompt="1"/>
          </p:nvPr>
        </p:nvSpPr>
        <p:spPr>
          <a:xfrm>
            <a:off x="607206" y="492362"/>
            <a:ext cx="8130080" cy="312264"/>
          </a:xfrm>
          <a:prstGeom prst="rect">
            <a:avLst/>
          </a:prstGeom>
        </p:spPr>
        <p:txBody>
          <a:bodyPr>
            <a:noAutofit/>
          </a:bodyPr>
          <a:lstStyle>
            <a:lvl1pPr marL="0" indent="0">
              <a:buNone/>
              <a:defRPr sz="1400">
                <a:solidFill>
                  <a:schemeClr val="tx2"/>
                </a:solidFill>
              </a:defRPr>
            </a:lvl1pPr>
          </a:lstStyle>
          <a:p>
            <a:pPr lvl="0"/>
            <a:r>
              <a:rPr lang="en-US" dirty="0"/>
              <a:t>Slide Subtitle</a:t>
            </a:r>
          </a:p>
        </p:txBody>
      </p:sp>
      <p:cxnSp>
        <p:nvCxnSpPr>
          <p:cNvPr id="30" name="Straight Connector 29">
            <a:extLst>
              <a:ext uri="{FF2B5EF4-FFF2-40B4-BE49-F238E27FC236}">
                <a16:creationId xmlns:a16="http://schemas.microsoft.com/office/drawing/2014/main" id="{4CEACFA9-1496-AF41-B53E-4ECF82986BD8}"/>
              </a:ext>
            </a:extLst>
          </p:cNvPr>
          <p:cNvCxnSpPr>
            <a:cxnSpLocks/>
          </p:cNvCxnSpPr>
          <p:nvPr userDrawn="1"/>
        </p:nvCxnSpPr>
        <p:spPr>
          <a:xfrm>
            <a:off x="607205" y="774059"/>
            <a:ext cx="8130081" cy="0"/>
          </a:xfrm>
          <a:prstGeom prst="line">
            <a:avLst/>
          </a:prstGeom>
          <a:ln>
            <a:solidFill>
              <a:srgbClr val="898989">
                <a:alpha val="30000"/>
              </a:srgbClr>
            </a:solidFill>
          </a:ln>
        </p:spPr>
        <p:style>
          <a:lnRef idx="1">
            <a:schemeClr val="accent1"/>
          </a:lnRef>
          <a:fillRef idx="0">
            <a:schemeClr val="accent1"/>
          </a:fillRef>
          <a:effectRef idx="0">
            <a:schemeClr val="accent1"/>
          </a:effectRef>
          <a:fontRef idx="minor">
            <a:schemeClr val="tx1"/>
          </a:fontRef>
        </p:style>
      </p:cxnSp>
      <p:sp>
        <p:nvSpPr>
          <p:cNvPr id="15" name="Subtitle 2">
            <a:extLst>
              <a:ext uri="{FF2B5EF4-FFF2-40B4-BE49-F238E27FC236}">
                <a16:creationId xmlns:a16="http://schemas.microsoft.com/office/drawing/2014/main" id="{E3648774-D54F-43BF-AC2A-911273C83A28}"/>
              </a:ext>
            </a:extLst>
          </p:cNvPr>
          <p:cNvSpPr txBox="1">
            <a:spLocks/>
          </p:cNvSpPr>
          <p:nvPr userDrawn="1"/>
        </p:nvSpPr>
        <p:spPr>
          <a:xfrm>
            <a:off x="607295" y="6519644"/>
            <a:ext cx="2511425" cy="2603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 AlignOrg Solutions, 2021. </a:t>
            </a:r>
            <a:r>
              <a:rPr kumimoji="0" lang="en-CA"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Confidential </a:t>
            </a:r>
          </a:p>
        </p:txBody>
      </p:sp>
      <p:sp>
        <p:nvSpPr>
          <p:cNvPr id="16" name="Subtitle 2">
            <a:extLst>
              <a:ext uri="{FF2B5EF4-FFF2-40B4-BE49-F238E27FC236}">
                <a16:creationId xmlns:a16="http://schemas.microsoft.com/office/drawing/2014/main" id="{ABD5557F-6801-41C0-A37F-C4C8715AE1A9}"/>
              </a:ext>
            </a:extLst>
          </p:cNvPr>
          <p:cNvSpPr txBox="1">
            <a:spLocks/>
          </p:cNvSpPr>
          <p:nvPr userDrawn="1"/>
        </p:nvSpPr>
        <p:spPr>
          <a:xfrm>
            <a:off x="231971" y="6521358"/>
            <a:ext cx="568228" cy="25692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Wingdings" pitchFamily="2" charset="2"/>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fld id="{23622AB5-6391-C74E-A23B-AB231CF3F9D8}" type="slidenum">
              <a:rPr kumimoji="0" lang="en-US" sz="900" b="0" i="0" u="none" strike="noStrike" kern="1200" cap="none" spc="0" normalizeH="0" baseline="0" noProof="0" smtClean="0">
                <a:ln>
                  <a:noFill/>
                </a:ln>
                <a:solidFill>
                  <a:srgbClr val="898989"/>
                </a:solidFill>
                <a:effectLst/>
                <a:uLnTx/>
                <a:uFillTx/>
                <a:latin typeface="Arial"/>
                <a:ea typeface="+mn-ea"/>
                <a:cs typeface="Arial" panose="020B0604020202020204" pitchFamily="34" charset="0"/>
              </a:rPr>
              <a:pPr algn="l"/>
              <a:t>‹#›</a:t>
            </a:fld>
            <a:r>
              <a:rPr kumimoji="0" lang="en-US" sz="900" b="0" i="0" u="none" strike="noStrike" kern="1200" cap="none" spc="0" normalizeH="0" baseline="0" noProof="0" dirty="0">
                <a:ln>
                  <a:noFill/>
                </a:ln>
                <a:solidFill>
                  <a:srgbClr val="898989"/>
                </a:solidFill>
                <a:effectLst/>
                <a:uLnTx/>
                <a:uFillTx/>
                <a:latin typeface="Arial"/>
                <a:ea typeface="+mn-ea"/>
                <a:cs typeface="Arial" panose="020B0604020202020204" pitchFamily="34" charset="0"/>
              </a:rPr>
              <a:t>   | </a:t>
            </a:r>
            <a:endParaRPr lang="en-US" sz="900" dirty="0">
              <a:solidFill>
                <a:srgbClr val="898989"/>
              </a:solidFill>
            </a:endParaRPr>
          </a:p>
        </p:txBody>
      </p:sp>
      <p:pic>
        <p:nvPicPr>
          <p:cNvPr id="20" name="Picture 19">
            <a:extLst>
              <a:ext uri="{FF2B5EF4-FFF2-40B4-BE49-F238E27FC236}">
                <a16:creationId xmlns:a16="http://schemas.microsoft.com/office/drawing/2014/main" id="{62F9660E-FB80-3A46-B857-E363752191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7290" y="6456300"/>
            <a:ext cx="1149920" cy="298139"/>
          </a:xfrm>
          <a:prstGeom prst="rect">
            <a:avLst/>
          </a:prstGeom>
        </p:spPr>
      </p:pic>
      <p:sp>
        <p:nvSpPr>
          <p:cNvPr id="3" name="Title 2">
            <a:extLst>
              <a:ext uri="{FF2B5EF4-FFF2-40B4-BE49-F238E27FC236}">
                <a16:creationId xmlns:a16="http://schemas.microsoft.com/office/drawing/2014/main" id="{2DD26D27-2925-B249-AA76-78B25FBC36A5}"/>
              </a:ext>
            </a:extLst>
          </p:cNvPr>
          <p:cNvSpPr>
            <a:spLocks noGrp="1"/>
          </p:cNvSpPr>
          <p:nvPr>
            <p:ph type="title"/>
          </p:nvPr>
        </p:nvSpPr>
        <p:spPr>
          <a:xfrm>
            <a:off x="607206" y="99436"/>
            <a:ext cx="8140143" cy="384048"/>
          </a:xfrm>
          <a:prstGeom prst="rect">
            <a:avLst/>
          </a:prstGeom>
        </p:spPr>
        <p:txBody>
          <a:bodyPr anchor="t"/>
          <a:lstStyle>
            <a:lvl1pPr>
              <a:defRPr sz="2400" b="1">
                <a:solidFill>
                  <a:schemeClr val="tx2"/>
                </a:solidFill>
              </a:defRPr>
            </a:lvl1pPr>
          </a:lstStyle>
          <a:p>
            <a:r>
              <a:rPr lang="en-US" dirty="0"/>
              <a:t>Click to edit Master title style</a:t>
            </a:r>
          </a:p>
        </p:txBody>
      </p:sp>
      <p:sp>
        <p:nvSpPr>
          <p:cNvPr id="17" name="Text Placeholder 4">
            <a:extLst>
              <a:ext uri="{FF2B5EF4-FFF2-40B4-BE49-F238E27FC236}">
                <a16:creationId xmlns:a16="http://schemas.microsoft.com/office/drawing/2014/main" id="{70CCE5B3-1A86-E04E-AE17-EE690BAE584B}"/>
              </a:ext>
            </a:extLst>
          </p:cNvPr>
          <p:cNvSpPr>
            <a:spLocks noGrp="1"/>
          </p:cNvSpPr>
          <p:nvPr>
            <p:ph type="body" sz="quarter" idx="23"/>
          </p:nvPr>
        </p:nvSpPr>
        <p:spPr>
          <a:xfrm>
            <a:off x="607295" y="1188455"/>
            <a:ext cx="8130081" cy="5129794"/>
          </a:xfrm>
        </p:spPr>
        <p:txBody>
          <a:bodyPr>
            <a:noAutofit/>
          </a:bodyPr>
          <a:lstStyle>
            <a:lvl1pPr marL="1524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noProof="0"/>
            </a:lvl1pPr>
            <a:lvl2pPr marL="3810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noProof="0"/>
            </a:lvl2pPr>
            <a:lvl3pPr marL="6096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noProof="0"/>
            </a:lvl3pPr>
            <a:lvl4pPr marL="8382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noProof="0"/>
            </a:lvl4pPr>
            <a:lvl5pPr marL="10668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noProof="0"/>
            </a:lvl5pPr>
            <a:lvl6pPr marL="1143000">
              <a:lnSpc>
                <a:spcPct val="100000"/>
              </a:lnSpc>
              <a:spcBef>
                <a:spcPts val="0"/>
              </a:spcBef>
              <a:spcAft>
                <a:spcPts val="600"/>
              </a:spcAft>
              <a:buNone/>
              <a:defRPr sz="900"/>
            </a:lvl6pPr>
          </a:lstStyle>
          <a:p>
            <a:pPr marL="152400" marR="0" lvl="0"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Click to edit Master text styles</a:t>
            </a:r>
          </a:p>
          <a:p>
            <a:pPr marL="381000" marR="0" lvl="1"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6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Second Level</a:t>
            </a:r>
          </a:p>
          <a:p>
            <a:pPr marL="609600" marR="0" lvl="2"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4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Third Level</a:t>
            </a:r>
          </a:p>
          <a:p>
            <a:pPr marL="838200" marR="0" lvl="3"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2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Fourth Level</a:t>
            </a:r>
          </a:p>
          <a:p>
            <a:pPr marL="1066800" marR="0" lvl="4"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0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Fifth Level</a:t>
            </a:r>
          </a:p>
        </p:txBody>
      </p:sp>
    </p:spTree>
    <p:extLst>
      <p:ext uri="{BB962C8B-B14F-4D97-AF65-F5344CB8AC3E}">
        <p14:creationId xmlns:p14="http://schemas.microsoft.com/office/powerpoint/2010/main" val="247058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Options - 2">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94AC33AE-ACD2-744B-A73D-6A993D59B02D}"/>
              </a:ext>
            </a:extLst>
          </p:cNvPr>
          <p:cNvSpPr>
            <a:spLocks noGrp="1"/>
          </p:cNvSpPr>
          <p:nvPr>
            <p:ph type="body" sz="quarter" idx="16"/>
          </p:nvPr>
        </p:nvSpPr>
        <p:spPr>
          <a:xfrm>
            <a:off x="607295" y="1188456"/>
            <a:ext cx="4002394" cy="5106028"/>
          </a:xfrm>
          <a:prstGeom prst="rect">
            <a:avLst/>
          </a:prstGeom>
          <a:ln>
            <a:solidFill>
              <a:schemeClr val="tx1"/>
            </a:solidFill>
          </a:ln>
        </p:spPr>
        <p:txBody>
          <a:bodyPr>
            <a:noAutofit/>
          </a:bodyPr>
          <a:lstStyle>
            <a:lvl1pPr marL="1524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CA" sz="1800" b="0" i="0">
                <a:solidFill>
                  <a:schemeClr val="tx1"/>
                </a:solidFill>
                <a:effectLst/>
              </a:defRPr>
            </a:lvl1pPr>
            <a:lvl2pPr marL="3810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2pPr>
            <a:lvl3pPr marL="6096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3pPr>
            <a:lvl4pPr marL="8382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4pPr>
            <a:lvl5pPr marL="1066800" marR="0" indent="-152400" algn="l" defTabSz="914400" rtl="0" eaLnBrk="1" fontAlgn="auto" latinLnBrk="0" hangingPunct="1">
              <a:lnSpc>
                <a:spcPct val="100000"/>
              </a:lnSpc>
              <a:spcBef>
                <a:spcPts val="0"/>
              </a:spcBef>
              <a:spcAft>
                <a:spcPts val="600"/>
              </a:spcAft>
              <a:buClrTx/>
              <a:buSzTx/>
              <a:buFont typeface="Wingdings" pitchFamily="2" charset="2"/>
              <a:buNone/>
              <a:tabLst/>
              <a:defRPr/>
            </a:lvl5pPr>
          </a:lstStyle>
          <a:p>
            <a:pPr marL="152400" marR="0" lvl="0"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Click to edit Master text styles</a:t>
            </a:r>
          </a:p>
          <a:p>
            <a:pPr marL="381000" marR="0" lvl="1"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6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Second Level</a:t>
            </a:r>
          </a:p>
          <a:p>
            <a:pPr marL="609600" marR="0" lvl="2"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4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Third Level</a:t>
            </a:r>
          </a:p>
          <a:p>
            <a:pPr marL="838200" marR="0" lvl="3"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2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Fourth Level</a:t>
            </a:r>
          </a:p>
          <a:p>
            <a:pPr marL="1066800" marR="0" lvl="4"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0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Fifth Level</a:t>
            </a:r>
          </a:p>
          <a:p>
            <a:pPr marL="1143000" marR="0" lvl="4" indent="-137160" algn="l" defTabSz="914400" rtl="0" eaLnBrk="1" fontAlgn="auto" latinLnBrk="0" hangingPunct="1">
              <a:lnSpc>
                <a:spcPct val="100000"/>
              </a:lnSpc>
              <a:spcBef>
                <a:spcPts val="0"/>
              </a:spcBef>
              <a:spcAft>
                <a:spcPts val="600"/>
              </a:spcAft>
              <a:buClrTx/>
              <a:buSzTx/>
              <a:buFont typeface="Wingdings" pitchFamily="2" charset="2"/>
              <a:buChar char="§"/>
              <a:tabLst/>
              <a:defRPr/>
            </a:pPr>
            <a:endParaRPr kumimoji="0" lang="en-US" sz="10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endParaRPr>
          </a:p>
        </p:txBody>
      </p:sp>
      <p:sp>
        <p:nvSpPr>
          <p:cNvPr id="12" name="Text Placeholder 9">
            <a:extLst>
              <a:ext uri="{FF2B5EF4-FFF2-40B4-BE49-F238E27FC236}">
                <a16:creationId xmlns:a16="http://schemas.microsoft.com/office/drawing/2014/main" id="{44C8F7AD-1493-3849-95CA-684F522D3FBD}"/>
              </a:ext>
            </a:extLst>
          </p:cNvPr>
          <p:cNvSpPr>
            <a:spLocks noGrp="1"/>
          </p:cNvSpPr>
          <p:nvPr>
            <p:ph type="body" sz="quarter" idx="17"/>
          </p:nvPr>
        </p:nvSpPr>
        <p:spPr>
          <a:xfrm>
            <a:off x="4735205" y="1188456"/>
            <a:ext cx="4002394" cy="5106028"/>
          </a:xfrm>
          <a:prstGeom prst="rect">
            <a:avLst/>
          </a:prstGeom>
          <a:ln>
            <a:solidFill>
              <a:schemeClr val="tx1"/>
            </a:solidFill>
          </a:ln>
        </p:spPr>
        <p:txBody>
          <a:bodyPr>
            <a:noAutofit/>
          </a:bodyPr>
          <a:lstStyle>
            <a:lvl1pPr marL="1524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CA" sz="1800" b="0" i="0">
                <a:solidFill>
                  <a:schemeClr val="tx1"/>
                </a:solidFill>
                <a:effectLst/>
              </a:defRPr>
            </a:lvl1pPr>
            <a:lvl2pPr marL="3810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2pPr>
            <a:lvl3pPr marL="6096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3pPr>
            <a:lvl4pPr marL="8382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4pPr>
            <a:lvl5pPr marL="1066800" marR="0" indent="-152400" algn="l" defTabSz="914400" rtl="0" eaLnBrk="1" fontAlgn="auto" latinLnBrk="0" hangingPunct="1">
              <a:lnSpc>
                <a:spcPct val="100000"/>
              </a:lnSpc>
              <a:spcBef>
                <a:spcPts val="0"/>
              </a:spcBef>
              <a:spcAft>
                <a:spcPts val="600"/>
              </a:spcAft>
              <a:buClrTx/>
              <a:buSzTx/>
              <a:buFont typeface="Wingdings" pitchFamily="2" charset="2"/>
              <a:buNone/>
              <a:tabLst/>
              <a:defRPr/>
            </a:lvl5pPr>
          </a:lstStyle>
          <a:p>
            <a:pPr marL="152400" marR="0" lvl="0"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Click to edit Master text styles</a:t>
            </a:r>
          </a:p>
          <a:p>
            <a:pPr marL="381000" marR="0" lvl="1"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6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Second Level</a:t>
            </a:r>
          </a:p>
          <a:p>
            <a:pPr marL="609600" marR="0" lvl="2"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4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Third Level</a:t>
            </a:r>
          </a:p>
          <a:p>
            <a:pPr marL="838200" marR="0" lvl="3"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2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Fourth Level</a:t>
            </a:r>
          </a:p>
          <a:p>
            <a:pPr marL="1066800" marR="0" lvl="4"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0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Fifth Level</a:t>
            </a:r>
          </a:p>
          <a:p>
            <a:pPr marL="1066800" marR="0" lvl="4"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endParaRPr kumimoji="0" lang="en-US" sz="10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endParaRPr>
          </a:p>
        </p:txBody>
      </p:sp>
      <p:sp>
        <p:nvSpPr>
          <p:cNvPr id="17" name="Subtitle 2">
            <a:extLst>
              <a:ext uri="{FF2B5EF4-FFF2-40B4-BE49-F238E27FC236}">
                <a16:creationId xmlns:a16="http://schemas.microsoft.com/office/drawing/2014/main" id="{31119F58-E1D5-4750-8437-DCA06E0C8A3C}"/>
              </a:ext>
            </a:extLst>
          </p:cNvPr>
          <p:cNvSpPr txBox="1">
            <a:spLocks/>
          </p:cNvSpPr>
          <p:nvPr userDrawn="1"/>
        </p:nvSpPr>
        <p:spPr>
          <a:xfrm>
            <a:off x="607295" y="6519644"/>
            <a:ext cx="2511425" cy="2603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 AlignOrg Solutions, 2021. </a:t>
            </a:r>
            <a:r>
              <a:rPr kumimoji="0" lang="en-CA"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Confidential </a:t>
            </a:r>
          </a:p>
        </p:txBody>
      </p:sp>
      <p:sp>
        <p:nvSpPr>
          <p:cNvPr id="18" name="Subtitle 2">
            <a:extLst>
              <a:ext uri="{FF2B5EF4-FFF2-40B4-BE49-F238E27FC236}">
                <a16:creationId xmlns:a16="http://schemas.microsoft.com/office/drawing/2014/main" id="{68A975AC-5022-4668-8863-47D10D5C90CD}"/>
              </a:ext>
            </a:extLst>
          </p:cNvPr>
          <p:cNvSpPr txBox="1">
            <a:spLocks/>
          </p:cNvSpPr>
          <p:nvPr userDrawn="1"/>
        </p:nvSpPr>
        <p:spPr>
          <a:xfrm>
            <a:off x="231971" y="6521358"/>
            <a:ext cx="568228" cy="25692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Wingdings" pitchFamily="2" charset="2"/>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fld id="{23622AB5-6391-C74E-A23B-AB231CF3F9D8}" type="slidenum">
              <a:rPr kumimoji="0" lang="en-US" sz="900" b="0" i="0" u="none" strike="noStrike" kern="1200" cap="none" spc="0" normalizeH="0" baseline="0" noProof="0" smtClean="0">
                <a:ln>
                  <a:noFill/>
                </a:ln>
                <a:solidFill>
                  <a:srgbClr val="898989"/>
                </a:solidFill>
                <a:effectLst/>
                <a:uLnTx/>
                <a:uFillTx/>
                <a:latin typeface="Arial"/>
                <a:ea typeface="+mn-ea"/>
                <a:cs typeface="Arial" panose="020B0604020202020204" pitchFamily="34" charset="0"/>
              </a:rPr>
              <a:pPr algn="l"/>
              <a:t>‹#›</a:t>
            </a:fld>
            <a:r>
              <a:rPr kumimoji="0" lang="en-US" sz="900" b="0" i="0" u="none" strike="noStrike" kern="1200" cap="none" spc="0" normalizeH="0" baseline="0" noProof="0" dirty="0">
                <a:ln>
                  <a:noFill/>
                </a:ln>
                <a:solidFill>
                  <a:srgbClr val="898989"/>
                </a:solidFill>
                <a:effectLst/>
                <a:uLnTx/>
                <a:uFillTx/>
                <a:latin typeface="Arial"/>
                <a:ea typeface="+mn-ea"/>
                <a:cs typeface="Arial" panose="020B0604020202020204" pitchFamily="34" charset="0"/>
              </a:rPr>
              <a:t>   | </a:t>
            </a:r>
            <a:endParaRPr lang="en-US" sz="900" dirty="0">
              <a:solidFill>
                <a:srgbClr val="898989"/>
              </a:solidFill>
            </a:endParaRPr>
          </a:p>
        </p:txBody>
      </p:sp>
      <p:pic>
        <p:nvPicPr>
          <p:cNvPr id="19" name="Picture 18">
            <a:extLst>
              <a:ext uri="{FF2B5EF4-FFF2-40B4-BE49-F238E27FC236}">
                <a16:creationId xmlns:a16="http://schemas.microsoft.com/office/drawing/2014/main" id="{9934D123-72A0-3D44-9470-24F1C0F73D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7290" y="6456300"/>
            <a:ext cx="1149920" cy="298139"/>
          </a:xfrm>
          <a:prstGeom prst="rect">
            <a:avLst/>
          </a:prstGeom>
        </p:spPr>
      </p:pic>
      <p:sp>
        <p:nvSpPr>
          <p:cNvPr id="13" name="Title 2">
            <a:extLst>
              <a:ext uri="{FF2B5EF4-FFF2-40B4-BE49-F238E27FC236}">
                <a16:creationId xmlns:a16="http://schemas.microsoft.com/office/drawing/2014/main" id="{B6598078-7C0F-4C46-BE39-6B23696E8DF6}"/>
              </a:ext>
            </a:extLst>
          </p:cNvPr>
          <p:cNvSpPr>
            <a:spLocks noGrp="1"/>
          </p:cNvSpPr>
          <p:nvPr>
            <p:ph type="title"/>
          </p:nvPr>
        </p:nvSpPr>
        <p:spPr>
          <a:xfrm>
            <a:off x="607295" y="99436"/>
            <a:ext cx="8140054" cy="384048"/>
          </a:xfrm>
          <a:prstGeom prst="rect">
            <a:avLst/>
          </a:prstGeom>
        </p:spPr>
        <p:txBody>
          <a:bodyPr anchor="t"/>
          <a:lstStyle>
            <a:lvl1pPr>
              <a:defRPr sz="2400" b="1">
                <a:solidFill>
                  <a:schemeClr val="tx2"/>
                </a:solidFill>
              </a:defRPr>
            </a:lvl1pPr>
          </a:lstStyle>
          <a:p>
            <a:r>
              <a:rPr lang="en-US" dirty="0"/>
              <a:t>Click to edit Master title style</a:t>
            </a:r>
          </a:p>
        </p:txBody>
      </p:sp>
      <p:sp>
        <p:nvSpPr>
          <p:cNvPr id="10" name="Text Placeholder 15">
            <a:extLst>
              <a:ext uri="{FF2B5EF4-FFF2-40B4-BE49-F238E27FC236}">
                <a16:creationId xmlns:a16="http://schemas.microsoft.com/office/drawing/2014/main" id="{EB243223-7830-6847-997A-E7265D84C401}"/>
              </a:ext>
            </a:extLst>
          </p:cNvPr>
          <p:cNvSpPr>
            <a:spLocks noGrp="1"/>
          </p:cNvSpPr>
          <p:nvPr>
            <p:ph type="body" sz="quarter" idx="22" hasCustomPrompt="1"/>
          </p:nvPr>
        </p:nvSpPr>
        <p:spPr>
          <a:xfrm>
            <a:off x="607206" y="492362"/>
            <a:ext cx="8130080" cy="312264"/>
          </a:xfrm>
          <a:prstGeom prst="rect">
            <a:avLst/>
          </a:prstGeom>
        </p:spPr>
        <p:txBody>
          <a:bodyPr>
            <a:noAutofit/>
          </a:bodyPr>
          <a:lstStyle>
            <a:lvl1pPr marL="0" indent="0">
              <a:buNone/>
              <a:defRPr sz="1400">
                <a:solidFill>
                  <a:schemeClr val="tx2"/>
                </a:solidFill>
              </a:defRPr>
            </a:lvl1pPr>
          </a:lstStyle>
          <a:p>
            <a:pPr lvl="0"/>
            <a:r>
              <a:rPr lang="en-US" dirty="0"/>
              <a:t>Slide Subtitle</a:t>
            </a:r>
          </a:p>
        </p:txBody>
      </p:sp>
      <p:cxnSp>
        <p:nvCxnSpPr>
          <p:cNvPr id="11" name="Straight Connector 10">
            <a:extLst>
              <a:ext uri="{FF2B5EF4-FFF2-40B4-BE49-F238E27FC236}">
                <a16:creationId xmlns:a16="http://schemas.microsoft.com/office/drawing/2014/main" id="{FAC3CA3D-E861-9845-83F8-55EAA268D979}"/>
              </a:ext>
            </a:extLst>
          </p:cNvPr>
          <p:cNvCxnSpPr>
            <a:cxnSpLocks/>
          </p:cNvCxnSpPr>
          <p:nvPr userDrawn="1"/>
        </p:nvCxnSpPr>
        <p:spPr>
          <a:xfrm>
            <a:off x="607205" y="774059"/>
            <a:ext cx="8130081" cy="0"/>
          </a:xfrm>
          <a:prstGeom prst="line">
            <a:avLst/>
          </a:prstGeom>
          <a:ln>
            <a:solidFill>
              <a:srgbClr val="898989">
                <a:alpha val="3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09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D607F2D-445E-904F-9D08-B595EA361E4D}"/>
              </a:ext>
            </a:extLst>
          </p:cNvPr>
          <p:cNvSpPr>
            <a:spLocks noGrp="1"/>
          </p:cNvSpPr>
          <p:nvPr>
            <p:ph type="title"/>
          </p:nvPr>
        </p:nvSpPr>
        <p:spPr>
          <a:xfrm>
            <a:off x="607295" y="99436"/>
            <a:ext cx="8140054" cy="384048"/>
          </a:xfrm>
          <a:prstGeom prst="rect">
            <a:avLst/>
          </a:prstGeom>
        </p:spPr>
        <p:txBody>
          <a:bodyPr anchor="t"/>
          <a:lstStyle>
            <a:lvl1pPr>
              <a:defRPr sz="2400" b="1">
                <a:solidFill>
                  <a:schemeClr val="tx2"/>
                </a:solidFill>
              </a:defRPr>
            </a:lvl1pPr>
          </a:lstStyle>
          <a:p>
            <a:r>
              <a:rPr lang="en-US" dirty="0"/>
              <a:t>Click to edit Master title style</a:t>
            </a:r>
          </a:p>
        </p:txBody>
      </p:sp>
      <p:sp>
        <p:nvSpPr>
          <p:cNvPr id="6" name="Text Placeholder 9">
            <a:extLst>
              <a:ext uri="{FF2B5EF4-FFF2-40B4-BE49-F238E27FC236}">
                <a16:creationId xmlns:a16="http://schemas.microsoft.com/office/drawing/2014/main" id="{B07ACA17-C6E5-A044-9FC1-52E79C9ABD70}"/>
              </a:ext>
            </a:extLst>
          </p:cNvPr>
          <p:cNvSpPr>
            <a:spLocks noGrp="1"/>
          </p:cNvSpPr>
          <p:nvPr>
            <p:ph type="body" sz="quarter" idx="16"/>
          </p:nvPr>
        </p:nvSpPr>
        <p:spPr>
          <a:xfrm>
            <a:off x="607295" y="1188456"/>
            <a:ext cx="2667533" cy="5106028"/>
          </a:xfrm>
          <a:prstGeom prst="rect">
            <a:avLst/>
          </a:prstGeom>
          <a:ln>
            <a:solidFill>
              <a:schemeClr val="tx1"/>
            </a:solidFill>
          </a:ln>
        </p:spPr>
        <p:txBody>
          <a:bodyPr>
            <a:noAutofit/>
          </a:bodyPr>
          <a:lstStyle>
            <a:lvl1pPr marL="1524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CA" sz="1800" b="0" i="0">
                <a:solidFill>
                  <a:schemeClr val="tx1"/>
                </a:solidFill>
                <a:effectLst/>
              </a:defRPr>
            </a:lvl1pPr>
            <a:lvl2pPr marL="3810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2pPr>
            <a:lvl3pPr marL="6096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3pPr>
            <a:lvl4pPr marL="8382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4pPr>
            <a:lvl5pPr marL="10668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5pPr>
          </a:lstStyle>
          <a:p>
            <a:pPr marL="152400" marR="0" lvl="0"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Click to edit Master text styles</a:t>
            </a:r>
          </a:p>
          <a:p>
            <a:pPr marL="381000" marR="0" lvl="1"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6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Second Level</a:t>
            </a:r>
          </a:p>
          <a:p>
            <a:pPr marL="609600" marR="0" lvl="2"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4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Third Level</a:t>
            </a:r>
          </a:p>
          <a:p>
            <a:pPr marL="838200" marR="0" lvl="3"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2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Fourth Level</a:t>
            </a:r>
          </a:p>
          <a:p>
            <a:pPr marL="1066800" marR="0" lvl="4"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0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Fifth Level</a:t>
            </a:r>
          </a:p>
        </p:txBody>
      </p:sp>
      <p:sp>
        <p:nvSpPr>
          <p:cNvPr id="8" name="Text Placeholder 9">
            <a:extLst>
              <a:ext uri="{FF2B5EF4-FFF2-40B4-BE49-F238E27FC236}">
                <a16:creationId xmlns:a16="http://schemas.microsoft.com/office/drawing/2014/main" id="{1DFFBBD4-D657-224F-B28A-E04C40EDA2A2}"/>
              </a:ext>
            </a:extLst>
          </p:cNvPr>
          <p:cNvSpPr>
            <a:spLocks noGrp="1"/>
          </p:cNvSpPr>
          <p:nvPr>
            <p:ph type="body" sz="quarter" idx="17"/>
          </p:nvPr>
        </p:nvSpPr>
        <p:spPr>
          <a:xfrm>
            <a:off x="6070068" y="1188455"/>
            <a:ext cx="2667532" cy="5106028"/>
          </a:xfrm>
          <a:prstGeom prst="rect">
            <a:avLst/>
          </a:prstGeom>
          <a:ln>
            <a:solidFill>
              <a:schemeClr val="tx1"/>
            </a:solidFill>
          </a:ln>
        </p:spPr>
        <p:txBody>
          <a:bodyPr>
            <a:noAutofit/>
          </a:bodyPr>
          <a:lstStyle>
            <a:lvl1pPr marL="1524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CA" sz="1800" b="0" i="0">
                <a:solidFill>
                  <a:schemeClr val="tx1"/>
                </a:solidFill>
                <a:effectLst/>
              </a:defRPr>
            </a:lvl1pPr>
            <a:lvl2pPr marL="3810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2pPr>
            <a:lvl3pPr marL="6096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3pPr>
            <a:lvl4pPr marL="8382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4pPr>
            <a:lvl5pPr marL="10668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5pPr>
          </a:lstStyle>
          <a:p>
            <a:pPr marL="152400" marR="0" lvl="0"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Click to edit Master text styles</a:t>
            </a:r>
          </a:p>
          <a:p>
            <a:pPr marL="381000" marR="0" lvl="1"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6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Second Level</a:t>
            </a:r>
          </a:p>
          <a:p>
            <a:pPr marL="609600" marR="0" lvl="2"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4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Third Level</a:t>
            </a:r>
          </a:p>
          <a:p>
            <a:pPr marL="838200" marR="0" lvl="3"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2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Fourth Level</a:t>
            </a:r>
          </a:p>
          <a:p>
            <a:pPr marL="1066800" marR="0" lvl="4"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0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Fifth Level</a:t>
            </a:r>
          </a:p>
        </p:txBody>
      </p:sp>
      <p:sp>
        <p:nvSpPr>
          <p:cNvPr id="9" name="Text Placeholder 9">
            <a:extLst>
              <a:ext uri="{FF2B5EF4-FFF2-40B4-BE49-F238E27FC236}">
                <a16:creationId xmlns:a16="http://schemas.microsoft.com/office/drawing/2014/main" id="{556F199D-075C-3D4B-9567-E9000B0FFB74}"/>
              </a:ext>
            </a:extLst>
          </p:cNvPr>
          <p:cNvSpPr>
            <a:spLocks noGrp="1"/>
          </p:cNvSpPr>
          <p:nvPr>
            <p:ph type="body" sz="quarter" idx="23"/>
          </p:nvPr>
        </p:nvSpPr>
        <p:spPr>
          <a:xfrm>
            <a:off x="3338681" y="1188455"/>
            <a:ext cx="2667533" cy="5106028"/>
          </a:xfrm>
          <a:prstGeom prst="rect">
            <a:avLst/>
          </a:prstGeom>
          <a:ln>
            <a:solidFill>
              <a:schemeClr val="tx1"/>
            </a:solidFill>
          </a:ln>
        </p:spPr>
        <p:txBody>
          <a:bodyPr>
            <a:noAutofit/>
          </a:bodyPr>
          <a:lstStyle>
            <a:lvl1pPr marL="1524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CA" sz="1800" b="0" i="0">
                <a:solidFill>
                  <a:schemeClr val="tx1"/>
                </a:solidFill>
                <a:effectLst/>
              </a:defRPr>
            </a:lvl1pPr>
            <a:lvl2pPr marL="3810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2pPr>
            <a:lvl3pPr marL="6096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3pPr>
            <a:lvl4pPr marL="8382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4pPr>
            <a:lvl5pPr marL="10668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a:lvl5pPr>
          </a:lstStyle>
          <a:p>
            <a:pPr marL="152400" marR="0" lvl="0"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Click to edit Master text styles</a:t>
            </a:r>
          </a:p>
          <a:p>
            <a:pPr marL="381000" marR="0" lvl="1"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6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Second Level</a:t>
            </a:r>
          </a:p>
          <a:p>
            <a:pPr marL="609600" marR="0" lvl="2"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4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Third Level</a:t>
            </a:r>
          </a:p>
          <a:p>
            <a:pPr marL="838200" marR="0" lvl="3"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2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Fourth Level</a:t>
            </a:r>
          </a:p>
          <a:p>
            <a:pPr marL="1066800" marR="0" lvl="4"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0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Fifth Level</a:t>
            </a:r>
          </a:p>
        </p:txBody>
      </p:sp>
      <p:sp>
        <p:nvSpPr>
          <p:cNvPr id="10" name="Subtitle 2">
            <a:extLst>
              <a:ext uri="{FF2B5EF4-FFF2-40B4-BE49-F238E27FC236}">
                <a16:creationId xmlns:a16="http://schemas.microsoft.com/office/drawing/2014/main" id="{D0669570-76F8-5E46-9313-47524DD5BA47}"/>
              </a:ext>
            </a:extLst>
          </p:cNvPr>
          <p:cNvSpPr txBox="1">
            <a:spLocks/>
          </p:cNvSpPr>
          <p:nvPr userDrawn="1"/>
        </p:nvSpPr>
        <p:spPr>
          <a:xfrm>
            <a:off x="607295" y="6519644"/>
            <a:ext cx="2511425" cy="2603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 AlignOrg Solutions, 2021. </a:t>
            </a:r>
            <a:r>
              <a:rPr kumimoji="0" lang="en-CA"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Confidential </a:t>
            </a:r>
          </a:p>
        </p:txBody>
      </p:sp>
      <p:sp>
        <p:nvSpPr>
          <p:cNvPr id="11" name="Subtitle 2">
            <a:extLst>
              <a:ext uri="{FF2B5EF4-FFF2-40B4-BE49-F238E27FC236}">
                <a16:creationId xmlns:a16="http://schemas.microsoft.com/office/drawing/2014/main" id="{71B18817-5F0E-904D-90D0-4336BC9D87D1}"/>
              </a:ext>
            </a:extLst>
          </p:cNvPr>
          <p:cNvSpPr txBox="1">
            <a:spLocks/>
          </p:cNvSpPr>
          <p:nvPr userDrawn="1"/>
        </p:nvSpPr>
        <p:spPr>
          <a:xfrm>
            <a:off x="231971" y="6521358"/>
            <a:ext cx="568228" cy="25692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Wingdings" pitchFamily="2" charset="2"/>
              <a:buNone/>
              <a:defRPr sz="11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fld id="{23622AB5-6391-C74E-A23B-AB231CF3F9D8}" type="slidenum">
              <a:rPr kumimoji="0" lang="en-US" sz="900" b="0" i="0" u="none" strike="noStrike" kern="1200" cap="none" spc="0" normalizeH="0" baseline="0" noProof="0" smtClean="0">
                <a:ln>
                  <a:noFill/>
                </a:ln>
                <a:solidFill>
                  <a:srgbClr val="898989"/>
                </a:solidFill>
                <a:effectLst/>
                <a:uLnTx/>
                <a:uFillTx/>
                <a:latin typeface="Arial"/>
                <a:ea typeface="+mn-ea"/>
                <a:cs typeface="Arial" panose="020B0604020202020204" pitchFamily="34" charset="0"/>
              </a:rPr>
              <a:pPr algn="l"/>
              <a:t>‹#›</a:t>
            </a:fld>
            <a:r>
              <a:rPr kumimoji="0" lang="en-US" sz="900" b="0" i="0" u="none" strike="noStrike" kern="1200" cap="none" spc="0" normalizeH="0" baseline="0" noProof="0" dirty="0">
                <a:ln>
                  <a:noFill/>
                </a:ln>
                <a:solidFill>
                  <a:srgbClr val="898989"/>
                </a:solidFill>
                <a:effectLst/>
                <a:uLnTx/>
                <a:uFillTx/>
                <a:latin typeface="Arial"/>
                <a:ea typeface="+mn-ea"/>
                <a:cs typeface="Arial" panose="020B0604020202020204" pitchFamily="34" charset="0"/>
              </a:rPr>
              <a:t>   | </a:t>
            </a:r>
            <a:endParaRPr lang="en-US" sz="900" dirty="0">
              <a:solidFill>
                <a:srgbClr val="898989"/>
              </a:solidFill>
            </a:endParaRPr>
          </a:p>
        </p:txBody>
      </p:sp>
      <p:sp>
        <p:nvSpPr>
          <p:cNvPr id="12" name="Text Placeholder 15">
            <a:extLst>
              <a:ext uri="{FF2B5EF4-FFF2-40B4-BE49-F238E27FC236}">
                <a16:creationId xmlns:a16="http://schemas.microsoft.com/office/drawing/2014/main" id="{449778AC-C557-9448-8CFA-BC913788683C}"/>
              </a:ext>
            </a:extLst>
          </p:cNvPr>
          <p:cNvSpPr>
            <a:spLocks noGrp="1"/>
          </p:cNvSpPr>
          <p:nvPr>
            <p:ph type="body" sz="quarter" idx="22" hasCustomPrompt="1"/>
          </p:nvPr>
        </p:nvSpPr>
        <p:spPr>
          <a:xfrm>
            <a:off x="607206" y="492362"/>
            <a:ext cx="8130080" cy="312264"/>
          </a:xfrm>
          <a:prstGeom prst="rect">
            <a:avLst/>
          </a:prstGeom>
        </p:spPr>
        <p:txBody>
          <a:bodyPr>
            <a:noAutofit/>
          </a:bodyPr>
          <a:lstStyle>
            <a:lvl1pPr marL="0" indent="0">
              <a:buNone/>
              <a:defRPr sz="1400">
                <a:solidFill>
                  <a:schemeClr val="tx2"/>
                </a:solidFill>
              </a:defRPr>
            </a:lvl1pPr>
          </a:lstStyle>
          <a:p>
            <a:pPr lvl="0"/>
            <a:r>
              <a:rPr lang="en-US" dirty="0"/>
              <a:t>Slide Subtitle</a:t>
            </a:r>
          </a:p>
        </p:txBody>
      </p:sp>
      <p:cxnSp>
        <p:nvCxnSpPr>
          <p:cNvPr id="13" name="Straight Connector 12">
            <a:extLst>
              <a:ext uri="{FF2B5EF4-FFF2-40B4-BE49-F238E27FC236}">
                <a16:creationId xmlns:a16="http://schemas.microsoft.com/office/drawing/2014/main" id="{4EE8FC00-8413-124B-B5E8-D47B01B42987}"/>
              </a:ext>
            </a:extLst>
          </p:cNvPr>
          <p:cNvCxnSpPr>
            <a:cxnSpLocks/>
          </p:cNvCxnSpPr>
          <p:nvPr userDrawn="1"/>
        </p:nvCxnSpPr>
        <p:spPr>
          <a:xfrm>
            <a:off x="607205" y="774059"/>
            <a:ext cx="8130081" cy="0"/>
          </a:xfrm>
          <a:prstGeom prst="line">
            <a:avLst/>
          </a:prstGeom>
          <a:ln>
            <a:solidFill>
              <a:srgbClr val="898989">
                <a:alpha val="30000"/>
              </a:srgb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180D1B3-D7DF-9A49-9F0D-7FC4AE0999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7290" y="6456300"/>
            <a:ext cx="1149920" cy="298139"/>
          </a:xfrm>
          <a:prstGeom prst="rect">
            <a:avLst/>
          </a:prstGeom>
        </p:spPr>
      </p:pic>
    </p:spTree>
    <p:extLst>
      <p:ext uri="{BB962C8B-B14F-4D97-AF65-F5344CB8AC3E}">
        <p14:creationId xmlns:p14="http://schemas.microsoft.com/office/powerpoint/2010/main" val="2103693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7.pn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93D75B-E03F-D649-B33B-2A941E5AE686}"/>
              </a:ext>
            </a:extLst>
          </p:cNvPr>
          <p:cNvSpPr>
            <a:spLocks noGrp="1"/>
          </p:cNvSpPr>
          <p:nvPr>
            <p:ph type="title"/>
          </p:nvPr>
        </p:nvSpPr>
        <p:spPr>
          <a:xfrm>
            <a:off x="3664744" y="2046751"/>
            <a:ext cx="3549650" cy="1325563"/>
          </a:xfrm>
          <a:prstGeom prst="rect">
            <a:avLst/>
          </a:prstGeom>
        </p:spPr>
        <p:txBody>
          <a:bodyPr vert="horz" lIns="91440" tIns="45720" rIns="91440" bIns="45720" rtlCol="0" anchor="ctr">
            <a:noAutofit/>
          </a:bodyPr>
          <a:lstStyle/>
          <a:p>
            <a:r>
              <a:rPr lang="en-US" dirty="0"/>
              <a:t>Presentation Title</a:t>
            </a:r>
          </a:p>
        </p:txBody>
      </p:sp>
      <p:sp>
        <p:nvSpPr>
          <p:cNvPr id="3" name="Text Placeholder 2">
            <a:extLst>
              <a:ext uri="{FF2B5EF4-FFF2-40B4-BE49-F238E27FC236}">
                <a16:creationId xmlns:a16="http://schemas.microsoft.com/office/drawing/2014/main" id="{007296DE-2CC4-904A-8FE1-5F9A14441ECD}"/>
              </a:ext>
            </a:extLst>
          </p:cNvPr>
          <p:cNvSpPr>
            <a:spLocks noGrp="1"/>
          </p:cNvSpPr>
          <p:nvPr>
            <p:ph type="body" idx="1"/>
          </p:nvPr>
        </p:nvSpPr>
        <p:spPr>
          <a:xfrm>
            <a:off x="3664744" y="3605279"/>
            <a:ext cx="2266950" cy="629708"/>
          </a:xfrm>
          <a:prstGeom prst="rect">
            <a:avLst/>
          </a:prstGeom>
        </p:spPr>
        <p:txBody>
          <a:bodyPr vert="horz" lIns="91440" tIns="45720" rIns="91440" bIns="45720" rtlCol="0">
            <a:noAutofit/>
          </a:bodyPr>
          <a:lstStyle/>
          <a:p>
            <a:pPr lvl="0"/>
            <a:r>
              <a:rPr lang="en-US" dirty="0"/>
              <a:t>Month Year</a:t>
            </a:r>
          </a:p>
        </p:txBody>
      </p:sp>
      <p:sp>
        <p:nvSpPr>
          <p:cNvPr id="4" name="Footer Placeholder 3">
            <a:extLst>
              <a:ext uri="{FF2B5EF4-FFF2-40B4-BE49-F238E27FC236}">
                <a16:creationId xmlns:a16="http://schemas.microsoft.com/office/drawing/2014/main" id="{271AA1A6-3558-BD4B-B63C-1C0814B96069}"/>
              </a:ext>
            </a:extLst>
          </p:cNvPr>
          <p:cNvSpPr>
            <a:spLocks noGrp="1"/>
          </p:cNvSpPr>
          <p:nvPr>
            <p:ph type="ftr" sz="quarter" idx="3"/>
          </p:nvPr>
        </p:nvSpPr>
        <p:spPr>
          <a:xfrm>
            <a:off x="3575050" y="5816600"/>
            <a:ext cx="5149850" cy="739775"/>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2"/>
                </a:solidFill>
                <a:latin typeface="Arial" panose="020B0604020202020204" pitchFamily="34" charset="0"/>
                <a:cs typeface="Arial" panose="020B0604020202020204" pitchFamily="34" charset="0"/>
              </a:defRPr>
            </a:lvl1pPr>
          </a:lstStyle>
          <a:p>
            <a:r>
              <a:rPr lang="en-US" dirty="0"/>
              <a:t>© 2021 AlignOrg Solutions. All rights reserved.						</a:t>
            </a:r>
          </a:p>
          <a:p>
            <a:r>
              <a:rPr lang="en-US" dirty="0"/>
              <a:t>This content should not be shared, reproduced, or transmitted to anyone without permission from AlignOrg Solutions.</a:t>
            </a:r>
          </a:p>
        </p:txBody>
      </p:sp>
    </p:spTree>
    <p:extLst>
      <p:ext uri="{BB962C8B-B14F-4D97-AF65-F5344CB8AC3E}">
        <p14:creationId xmlns:p14="http://schemas.microsoft.com/office/powerpoint/2010/main" val="35964765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753" r:id="rId3"/>
    <p:sldLayoutId id="2147483754" r:id="rId4"/>
    <p:sldLayoutId id="2147483757" r:id="rId5"/>
  </p:sldLayoutIdLst>
  <p:txStyles>
    <p:titleStyle>
      <a:lvl1pPr algn="l" defTabSz="685800" rtl="0" eaLnBrk="1" latinLnBrk="0" hangingPunct="1">
        <a:lnSpc>
          <a:spcPct val="90000"/>
        </a:lnSpc>
        <a:spcBef>
          <a:spcPct val="0"/>
        </a:spcBef>
        <a:buNone/>
        <a:defRPr sz="35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b="0" i="0" kern="1200">
          <a:solidFill>
            <a:srgbClr val="00000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1E3440-6C56-F147-8379-01637F49BD09}"/>
              </a:ext>
            </a:extLst>
          </p:cNvPr>
          <p:cNvSpPr>
            <a:spLocks noGrp="1"/>
          </p:cNvSpPr>
          <p:nvPr>
            <p:ph type="body" idx="1"/>
          </p:nvPr>
        </p:nvSpPr>
        <p:spPr>
          <a:xfrm>
            <a:off x="860649" y="1157057"/>
            <a:ext cx="7876949" cy="5129784"/>
          </a:xfrm>
          <a:prstGeom prst="rect">
            <a:avLst/>
          </a:prstGeom>
        </p:spPr>
        <p:txBody>
          <a:bodyPr vert="horz" lIns="91440" tIns="45720" rIns="91440" bIns="45720" rtlCol="0">
            <a:noAutofit/>
          </a:bodyPr>
          <a:lstStyle/>
          <a:p>
            <a:pPr marL="152400" marR="0" lvl="0"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Click to edit Master text styles</a:t>
            </a:r>
          </a:p>
          <a:p>
            <a:pPr marL="381000" marR="0" lvl="1"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6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Second Level</a:t>
            </a:r>
          </a:p>
          <a:p>
            <a:pPr marL="609600" marR="0" lvl="2"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4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Third Level</a:t>
            </a:r>
          </a:p>
          <a:p>
            <a:pPr marL="838200" marR="0" lvl="3"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2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Fourth Level</a:t>
            </a:r>
          </a:p>
          <a:p>
            <a:pPr marL="1066800" marR="0" lvl="4" indent="-1524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000" b="0" i="0" u="none" strike="noStrike" kern="1200" cap="none" spc="0" normalizeH="0" baseline="0" noProof="0" dirty="0">
                <a:ln>
                  <a:noFill/>
                </a:ln>
                <a:solidFill>
                  <a:srgbClr val="4D4852"/>
                </a:solidFill>
                <a:effectLst/>
                <a:uLnTx/>
                <a:uFillTx/>
                <a:latin typeface="Arial" panose="020B0604020202020204" pitchFamily="34" charset="0"/>
                <a:ea typeface="+mn-ea"/>
                <a:cs typeface="Arial" panose="020B0604020202020204" pitchFamily="34" charset="0"/>
              </a:rPr>
              <a:t>Fifth Level</a:t>
            </a:r>
          </a:p>
        </p:txBody>
      </p:sp>
      <p:pic>
        <p:nvPicPr>
          <p:cNvPr id="4" name="Picture 3">
            <a:extLst>
              <a:ext uri="{FF2B5EF4-FFF2-40B4-BE49-F238E27FC236}">
                <a16:creationId xmlns:a16="http://schemas.microsoft.com/office/drawing/2014/main" id="{DCAEE0B1-F5A1-2648-A540-1BCA87FDE7CA}"/>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89414" y="138941"/>
            <a:ext cx="458952" cy="6719059"/>
          </a:xfrm>
          <a:prstGeom prst="rect">
            <a:avLst/>
          </a:prstGeom>
        </p:spPr>
      </p:pic>
    </p:spTree>
    <p:extLst>
      <p:ext uri="{BB962C8B-B14F-4D97-AF65-F5344CB8AC3E}">
        <p14:creationId xmlns:p14="http://schemas.microsoft.com/office/powerpoint/2010/main" val="3016817357"/>
      </p:ext>
    </p:extLst>
  </p:cSld>
  <p:clrMap bg1="lt1" tx1="dk1" bg2="lt2" tx2="dk2" accent1="accent1" accent2="accent2" accent3="accent3" accent4="accent4" accent5="accent5" accent6="accent6" hlink="hlink" folHlink="folHlink"/>
  <p:sldLayoutIdLst>
    <p:sldLayoutId id="2147483718" r:id="rId1"/>
    <p:sldLayoutId id="2147483693" r:id="rId2"/>
    <p:sldLayoutId id="2147483694" r:id="rId3"/>
    <p:sldLayoutId id="2147483747" r:id="rId4"/>
    <p:sldLayoutId id="2147483746" r:id="rId5"/>
    <p:sldLayoutId id="2147483733" r:id="rId6"/>
    <p:sldLayoutId id="2147483745" r:id="rId7"/>
    <p:sldLayoutId id="2147483755" r:id="rId8"/>
    <p:sldLayoutId id="2147483756" r:id="rId9"/>
  </p:sldLayoutIdLst>
  <p:txStyles>
    <p:titleStyle>
      <a:lvl1pPr algn="l" defTabSz="914400" rtl="0" eaLnBrk="1" latinLnBrk="0" hangingPunct="1">
        <a:lnSpc>
          <a:spcPct val="90000"/>
        </a:lnSpc>
        <a:spcBef>
          <a:spcPct val="0"/>
        </a:spcBef>
        <a:buNone/>
        <a:defRPr sz="3200" kern="1200">
          <a:solidFill>
            <a:srgbClr val="192957"/>
          </a:solidFill>
          <a:latin typeface="Arial" panose="020B0604020202020204" pitchFamily="34" charset="0"/>
          <a:ea typeface="+mj-ea"/>
          <a:cs typeface="Arial" panose="020B0604020202020204" pitchFamily="34" charset="0"/>
        </a:defRPr>
      </a:lvl1pPr>
    </p:titleStyle>
    <p:bodyStyle>
      <a:lvl1pPr marL="228600" marR="0" indent="-137160" algn="l" defTabSz="914400" rtl="0" eaLnBrk="1" fontAlgn="auto" latinLnBrk="0" hangingPunct="1">
        <a:lnSpc>
          <a:spcPct val="100000"/>
        </a:lnSpc>
        <a:spcBef>
          <a:spcPts val="0"/>
        </a:spcBef>
        <a:spcAft>
          <a:spcPts val="600"/>
        </a:spcAft>
        <a:buClrTx/>
        <a:buSzTx/>
        <a:buFont typeface="Wingdings" pitchFamily="2" charset="2"/>
        <a:buChar char="§"/>
        <a:tabLst/>
        <a:defRPr sz="1800" kern="1200">
          <a:solidFill>
            <a:schemeClr val="tx1"/>
          </a:solidFill>
          <a:latin typeface="Arial" panose="020B0604020202020204" pitchFamily="34" charset="0"/>
          <a:ea typeface="+mn-ea"/>
          <a:cs typeface="Arial" panose="020B0604020202020204" pitchFamily="34" charset="0"/>
        </a:defRPr>
      </a:lvl1pPr>
      <a:lvl2pPr marL="3810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sz="1600" kern="1200">
          <a:solidFill>
            <a:schemeClr val="tx1"/>
          </a:solidFill>
          <a:latin typeface="Arial" panose="020B0604020202020204" pitchFamily="34" charset="0"/>
          <a:ea typeface="+mn-ea"/>
          <a:cs typeface="Arial" panose="020B0604020202020204" pitchFamily="34" charset="0"/>
        </a:defRPr>
      </a:lvl2pPr>
      <a:lvl3pPr marL="6096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sz="1400" kern="1200">
          <a:solidFill>
            <a:schemeClr val="tx1"/>
          </a:solidFill>
          <a:latin typeface="Arial" panose="020B0604020202020204" pitchFamily="34" charset="0"/>
          <a:ea typeface="+mn-ea"/>
          <a:cs typeface="Arial" panose="020B0604020202020204" pitchFamily="34" charset="0"/>
        </a:defRPr>
      </a:lvl3pPr>
      <a:lvl4pPr marL="8382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sz="1200" kern="1200">
          <a:solidFill>
            <a:schemeClr val="tx1"/>
          </a:solidFill>
          <a:latin typeface="Arial" panose="020B0604020202020204" pitchFamily="34" charset="0"/>
          <a:ea typeface="+mn-ea"/>
          <a:cs typeface="Arial" panose="020B0604020202020204" pitchFamily="34" charset="0"/>
        </a:defRPr>
      </a:lvl4pPr>
      <a:lvl5pPr marL="914400" marR="0" indent="0" algn="l" defTabSz="914400" rtl="0" eaLnBrk="1" fontAlgn="auto" latinLnBrk="0" hangingPunct="1">
        <a:lnSpc>
          <a:spcPct val="100000"/>
        </a:lnSpc>
        <a:spcBef>
          <a:spcPts val="0"/>
        </a:spcBef>
        <a:spcAft>
          <a:spcPts val="600"/>
        </a:spcAft>
        <a:buClrTx/>
        <a:buSzTx/>
        <a:buFont typeface="Wingdings" pitchFamily="2" charset="2"/>
        <a:buNone/>
        <a:tabLst/>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2.tiff"/></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58.sv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71.jpeg"/><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75.jpe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79.png"/><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jpe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84.jpeg"/><Relationship Id="rId5" Type="http://schemas.openxmlformats.org/officeDocument/2006/relationships/image" Target="../media/image83.png"/><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60.sv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ken.Thompson@alignorg.com" TargetMode="External"/><Relationship Id="rId7" Type="http://schemas.openxmlformats.org/officeDocument/2006/relationships/image" Target="../media/image89.jp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88.jpeg"/><Relationship Id="rId5" Type="http://schemas.openxmlformats.org/officeDocument/2006/relationships/hyperlink" Target="mailto:sharon.Moura@alignorg.com" TargetMode="External"/><Relationship Id="rId4" Type="http://schemas.openxmlformats.org/officeDocument/2006/relationships/hyperlink" Target="http://www.alignorg.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tiff"/><Relationship Id="rId18" Type="http://schemas.openxmlformats.org/officeDocument/2006/relationships/image" Target="../media/image23.tiff"/><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tiff"/><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tiff"/><Relationship Id="rId25" Type="http://schemas.openxmlformats.org/officeDocument/2006/relationships/image" Target="../media/image30.tiff"/><Relationship Id="rId2" Type="http://schemas.openxmlformats.org/officeDocument/2006/relationships/notesSlide" Target="../notesSlides/notesSlide4.xml"/><Relationship Id="rId16" Type="http://schemas.openxmlformats.org/officeDocument/2006/relationships/image" Target="../media/image21.tiff"/><Relationship Id="rId20" Type="http://schemas.openxmlformats.org/officeDocument/2006/relationships/image" Target="../media/image25.tiff"/><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jpeg"/><Relationship Id="rId5" Type="http://schemas.openxmlformats.org/officeDocument/2006/relationships/image" Target="../media/image10.png"/><Relationship Id="rId15" Type="http://schemas.openxmlformats.org/officeDocument/2006/relationships/image" Target="../media/image20.tiff"/><Relationship Id="rId23" Type="http://schemas.openxmlformats.org/officeDocument/2006/relationships/image" Target="../media/image28.tiff"/><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tiff"/><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tiff"/><Relationship Id="rId22" Type="http://schemas.openxmlformats.org/officeDocument/2006/relationships/image" Target="../media/image27.tiff"/><Relationship Id="rId27"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63">
            <a:extLst>
              <a:ext uri="{FF2B5EF4-FFF2-40B4-BE49-F238E27FC236}">
                <a16:creationId xmlns:a16="http://schemas.microsoft.com/office/drawing/2014/main" id="{BCFA8964-B277-0844-BE17-157452DEA530}"/>
              </a:ext>
            </a:extLst>
          </p:cNvPr>
          <p:cNvSpPr>
            <a:spLocks noGrp="1"/>
          </p:cNvSpPr>
          <p:nvPr>
            <p:ph type="ctrTitle"/>
          </p:nvPr>
        </p:nvSpPr>
        <p:spPr>
          <a:xfrm>
            <a:off x="3664744" y="2445025"/>
            <a:ext cx="4555328" cy="2027583"/>
          </a:xfrm>
        </p:spPr>
        <p:txBody>
          <a:bodyPr anchor="t"/>
          <a:lstStyle/>
          <a:p>
            <a:pPr>
              <a:lnSpc>
                <a:spcPct val="100000"/>
              </a:lnSpc>
              <a:spcBef>
                <a:spcPts val="1200"/>
              </a:spcBef>
              <a:spcAft>
                <a:spcPts val="1200"/>
              </a:spcAft>
            </a:pPr>
            <a:r>
              <a:rPr lang="en-US" dirty="0"/>
              <a:t>Move the Dial on DEI: </a:t>
            </a:r>
            <a:r>
              <a:rPr lang="en-US" sz="2800" i="1" dirty="0"/>
              <a:t>Overcoming Organization Stumbling Blocks</a:t>
            </a:r>
            <a:endParaRPr lang="en-US" i="1" dirty="0"/>
          </a:p>
        </p:txBody>
      </p:sp>
      <p:sp>
        <p:nvSpPr>
          <p:cNvPr id="3" name="Text Placeholder 2">
            <a:extLst>
              <a:ext uri="{FF2B5EF4-FFF2-40B4-BE49-F238E27FC236}">
                <a16:creationId xmlns:a16="http://schemas.microsoft.com/office/drawing/2014/main" id="{FF43A1F6-F889-134C-9C0E-2424D7CDA909}"/>
              </a:ext>
            </a:extLst>
          </p:cNvPr>
          <p:cNvSpPr>
            <a:spLocks noGrp="1"/>
          </p:cNvSpPr>
          <p:nvPr>
            <p:ph type="body" sz="quarter" idx="11"/>
          </p:nvPr>
        </p:nvSpPr>
        <p:spPr/>
        <p:txBody>
          <a:bodyPr/>
          <a:lstStyle/>
          <a:p>
            <a:r>
              <a:rPr lang="en-US" dirty="0"/>
              <a:t>Ken Thompson &amp; Sharon Moura</a:t>
            </a:r>
          </a:p>
          <a:p>
            <a:endParaRPr lang="en-US" dirty="0"/>
          </a:p>
        </p:txBody>
      </p:sp>
      <p:sp>
        <p:nvSpPr>
          <p:cNvPr id="2" name="Text Placeholder 1">
            <a:extLst>
              <a:ext uri="{FF2B5EF4-FFF2-40B4-BE49-F238E27FC236}">
                <a16:creationId xmlns:a16="http://schemas.microsoft.com/office/drawing/2014/main" id="{C6F347B4-42F6-EF4A-A465-376BF29FC20F}"/>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762188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3D47F8-C527-F54E-A66F-4D24F5DB5F44}"/>
              </a:ext>
            </a:extLst>
          </p:cNvPr>
          <p:cNvSpPr>
            <a:spLocks noGrp="1"/>
          </p:cNvSpPr>
          <p:nvPr>
            <p:ph type="body" sz="quarter" idx="22"/>
          </p:nvPr>
        </p:nvSpPr>
        <p:spPr/>
        <p:txBody>
          <a:bodyPr/>
          <a:lstStyle/>
          <a:p>
            <a:r>
              <a:rPr lang="en-US" dirty="0"/>
              <a:t>McKinsey study of over 1,000 companies, </a:t>
            </a:r>
            <a:r>
              <a:rPr lang="en-US" i="1" dirty="0"/>
              <a:t>Delivering through Diversity, 2018</a:t>
            </a:r>
          </a:p>
        </p:txBody>
      </p:sp>
      <p:sp>
        <p:nvSpPr>
          <p:cNvPr id="3" name="Title 2">
            <a:extLst>
              <a:ext uri="{FF2B5EF4-FFF2-40B4-BE49-F238E27FC236}">
                <a16:creationId xmlns:a16="http://schemas.microsoft.com/office/drawing/2014/main" id="{48321B1F-F9E8-B642-B52D-1A761DBE4A90}"/>
              </a:ext>
            </a:extLst>
          </p:cNvPr>
          <p:cNvSpPr>
            <a:spLocks noGrp="1"/>
          </p:cNvSpPr>
          <p:nvPr>
            <p:ph type="title"/>
          </p:nvPr>
        </p:nvSpPr>
        <p:spPr/>
        <p:txBody>
          <a:bodyPr/>
          <a:lstStyle/>
          <a:p>
            <a:r>
              <a:rPr lang="en-US" dirty="0"/>
              <a:t>DEI Trends…where are we?</a:t>
            </a:r>
          </a:p>
        </p:txBody>
      </p:sp>
      <p:sp>
        <p:nvSpPr>
          <p:cNvPr id="4" name="Text Placeholder 3">
            <a:extLst>
              <a:ext uri="{FF2B5EF4-FFF2-40B4-BE49-F238E27FC236}">
                <a16:creationId xmlns:a16="http://schemas.microsoft.com/office/drawing/2014/main" id="{15EEFADC-2145-5541-A2BD-A01B1D46B91C}"/>
              </a:ext>
            </a:extLst>
          </p:cNvPr>
          <p:cNvSpPr>
            <a:spLocks noGrp="1"/>
          </p:cNvSpPr>
          <p:nvPr>
            <p:ph type="body" sz="quarter" idx="23"/>
          </p:nvPr>
        </p:nvSpPr>
        <p:spPr>
          <a:xfrm>
            <a:off x="607295" y="1188454"/>
            <a:ext cx="8130081" cy="5177183"/>
          </a:xfrm>
        </p:spPr>
        <p:txBody>
          <a:bodyPr/>
          <a:lstStyle/>
          <a:p>
            <a:r>
              <a:rPr lang="en-US" b="1" dirty="0"/>
              <a:t>There is a penalty for opting out</a:t>
            </a:r>
          </a:p>
          <a:p>
            <a:pPr lvl="1"/>
            <a:r>
              <a:rPr lang="en-US" dirty="0"/>
              <a:t>The penalty for bottom-quartile performance on diversity persists. Overall, companies in the </a:t>
            </a:r>
            <a:r>
              <a:rPr lang="en-US" u="sng" dirty="0"/>
              <a:t>bottom quartile for both gender and ethnic/ cultural diversity were 29% less likely to achieve above-average profitability </a:t>
            </a:r>
            <a:r>
              <a:rPr lang="en-US" dirty="0"/>
              <a:t>than were all other companies in our data set. In short, not only were they not leading, they were lagging.</a:t>
            </a:r>
          </a:p>
        </p:txBody>
      </p:sp>
      <p:pic>
        <p:nvPicPr>
          <p:cNvPr id="5" name="Picture 4">
            <a:extLst>
              <a:ext uri="{FF2B5EF4-FFF2-40B4-BE49-F238E27FC236}">
                <a16:creationId xmlns:a16="http://schemas.microsoft.com/office/drawing/2014/main" id="{D7AF0B2C-40AF-8941-B732-AFF052BB5E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8669" y="3103418"/>
            <a:ext cx="3607153" cy="2408526"/>
          </a:xfrm>
          <a:prstGeom prst="rect">
            <a:avLst/>
          </a:prstGeom>
        </p:spPr>
      </p:pic>
    </p:spTree>
    <p:extLst>
      <p:ext uri="{BB962C8B-B14F-4D97-AF65-F5344CB8AC3E}">
        <p14:creationId xmlns:p14="http://schemas.microsoft.com/office/powerpoint/2010/main" val="22437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06364E-FCC3-814F-83F0-64CBF0D9D366}"/>
              </a:ext>
            </a:extLst>
          </p:cNvPr>
          <p:cNvPicPr>
            <a:picLocks noChangeAspect="1"/>
          </p:cNvPicPr>
          <p:nvPr/>
        </p:nvPicPr>
        <p:blipFill>
          <a:blip r:embed="rId3" cstate="screen">
            <a:alphaModFix amt="14000"/>
            <a:extLst>
              <a:ext uri="{28A0092B-C50C-407E-A947-70E740481C1C}">
                <a14:useLocalDpi xmlns:a14="http://schemas.microsoft.com/office/drawing/2010/main"/>
              </a:ext>
            </a:extLst>
          </a:blip>
          <a:stretch>
            <a:fillRect/>
          </a:stretch>
        </p:blipFill>
        <p:spPr>
          <a:xfrm>
            <a:off x="607205" y="978149"/>
            <a:ext cx="8130079" cy="5110396"/>
          </a:xfrm>
          <a:prstGeom prst="rect">
            <a:avLst/>
          </a:prstGeom>
        </p:spPr>
      </p:pic>
      <p:sp>
        <p:nvSpPr>
          <p:cNvPr id="2" name="Text Placeholder 1">
            <a:extLst>
              <a:ext uri="{FF2B5EF4-FFF2-40B4-BE49-F238E27FC236}">
                <a16:creationId xmlns:a16="http://schemas.microsoft.com/office/drawing/2014/main" id="{056913D3-E1B8-784A-898F-F90601224016}"/>
              </a:ext>
            </a:extLst>
          </p:cNvPr>
          <p:cNvSpPr>
            <a:spLocks noGrp="1"/>
          </p:cNvSpPr>
          <p:nvPr>
            <p:ph type="body" sz="quarter" idx="22"/>
          </p:nvPr>
        </p:nvSpPr>
        <p:spPr/>
        <p:txBody>
          <a:bodyPr/>
          <a:lstStyle/>
          <a:p>
            <a:r>
              <a:rPr lang="en-US" dirty="0"/>
              <a:t>Moving the dial on DEI is challenging</a:t>
            </a:r>
          </a:p>
        </p:txBody>
      </p:sp>
      <p:sp>
        <p:nvSpPr>
          <p:cNvPr id="3" name="Title 2">
            <a:extLst>
              <a:ext uri="{FF2B5EF4-FFF2-40B4-BE49-F238E27FC236}">
                <a16:creationId xmlns:a16="http://schemas.microsoft.com/office/drawing/2014/main" id="{D07DB4F6-5050-7647-AAE1-E00618489B0B}"/>
              </a:ext>
            </a:extLst>
          </p:cNvPr>
          <p:cNvSpPr>
            <a:spLocks noGrp="1"/>
          </p:cNvSpPr>
          <p:nvPr>
            <p:ph type="title"/>
          </p:nvPr>
        </p:nvSpPr>
        <p:spPr/>
        <p:txBody>
          <a:bodyPr/>
          <a:lstStyle/>
          <a:p>
            <a:r>
              <a:rPr lang="en-US" dirty="0"/>
              <a:t>The DEI Difference</a:t>
            </a:r>
          </a:p>
        </p:txBody>
      </p:sp>
      <p:sp>
        <p:nvSpPr>
          <p:cNvPr id="4" name="Text Placeholder 3">
            <a:extLst>
              <a:ext uri="{FF2B5EF4-FFF2-40B4-BE49-F238E27FC236}">
                <a16:creationId xmlns:a16="http://schemas.microsoft.com/office/drawing/2014/main" id="{410727E9-9E83-8F4B-BC2F-08A9973A9A83}"/>
              </a:ext>
            </a:extLst>
          </p:cNvPr>
          <p:cNvSpPr>
            <a:spLocks noGrp="1"/>
          </p:cNvSpPr>
          <p:nvPr>
            <p:ph type="body" sz="quarter" idx="23"/>
          </p:nvPr>
        </p:nvSpPr>
        <p:spPr/>
        <p:txBody>
          <a:bodyPr/>
          <a:lstStyle/>
          <a:p>
            <a:r>
              <a:rPr lang="en-US" sz="2000" dirty="0">
                <a:solidFill>
                  <a:schemeClr val="tx2"/>
                </a:solidFill>
              </a:rPr>
              <a:t>These types of initiatives aren’t like other typical organizational initiatives. </a:t>
            </a:r>
          </a:p>
          <a:p>
            <a:endParaRPr lang="en-US" sz="2000" dirty="0">
              <a:solidFill>
                <a:schemeClr val="tx2"/>
              </a:solidFill>
            </a:endParaRPr>
          </a:p>
          <a:p>
            <a:r>
              <a:rPr lang="en-US" sz="2000" dirty="0">
                <a:solidFill>
                  <a:schemeClr val="tx2"/>
                </a:solidFill>
              </a:rPr>
              <a:t>DEI, on the other hand, is deeply personal. </a:t>
            </a:r>
          </a:p>
          <a:p>
            <a:endParaRPr lang="en-US" sz="2000" dirty="0">
              <a:solidFill>
                <a:schemeClr val="tx2"/>
              </a:solidFill>
            </a:endParaRPr>
          </a:p>
          <a:p>
            <a:r>
              <a:rPr lang="en-US" sz="2000" dirty="0">
                <a:solidFill>
                  <a:schemeClr val="tx2"/>
                </a:solidFill>
              </a:rPr>
              <a:t>There are more personal factors and individual choices around whether one buys into DEI’s foundational values. </a:t>
            </a:r>
          </a:p>
        </p:txBody>
      </p:sp>
    </p:spTree>
    <p:extLst>
      <p:ext uri="{BB962C8B-B14F-4D97-AF65-F5344CB8AC3E}">
        <p14:creationId xmlns:p14="http://schemas.microsoft.com/office/powerpoint/2010/main" val="4163467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D93D4-E980-AC4D-8A7B-AD1EAB2C7312}"/>
              </a:ext>
            </a:extLst>
          </p:cNvPr>
          <p:cNvSpPr>
            <a:spLocks noGrp="1"/>
          </p:cNvSpPr>
          <p:nvPr>
            <p:ph type="ctrTitle"/>
          </p:nvPr>
        </p:nvSpPr>
        <p:spPr/>
        <p:txBody>
          <a:bodyPr/>
          <a:lstStyle/>
          <a:p>
            <a:r>
              <a:rPr lang="en-US" dirty="0"/>
              <a:t>Organization Design</a:t>
            </a:r>
          </a:p>
        </p:txBody>
      </p:sp>
      <p:sp>
        <p:nvSpPr>
          <p:cNvPr id="3" name="Text Placeholder 2">
            <a:extLst>
              <a:ext uri="{FF2B5EF4-FFF2-40B4-BE49-F238E27FC236}">
                <a16:creationId xmlns:a16="http://schemas.microsoft.com/office/drawing/2014/main" id="{02E3F7A8-91AE-6A49-A187-1824E14412A7}"/>
              </a:ext>
            </a:extLst>
          </p:cNvPr>
          <p:cNvSpPr>
            <a:spLocks noGrp="1"/>
          </p:cNvSpPr>
          <p:nvPr>
            <p:ph type="body" sz="quarter" idx="12"/>
          </p:nvPr>
        </p:nvSpPr>
        <p:spPr/>
        <p:txBody>
          <a:bodyPr/>
          <a:lstStyle/>
          <a:p>
            <a:endParaRPr lang="en-US" dirty="0"/>
          </a:p>
        </p:txBody>
      </p:sp>
      <p:pic>
        <p:nvPicPr>
          <p:cNvPr id="8" name="Picture Placeholder 6">
            <a:extLst>
              <a:ext uri="{FF2B5EF4-FFF2-40B4-BE49-F238E27FC236}">
                <a16:creationId xmlns:a16="http://schemas.microsoft.com/office/drawing/2014/main" id="{5B23402D-93C9-304F-A6F9-9FE56C52C27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22951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2" descr="Book Sampl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57395" y="2707603"/>
            <a:ext cx="3122814" cy="3406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FF161DE9-7E38-C148-8B8E-FCB4A1DD7EC8}"/>
              </a:ext>
            </a:extLst>
          </p:cNvPr>
          <p:cNvSpPr>
            <a:spLocks noGrp="1"/>
          </p:cNvSpPr>
          <p:nvPr>
            <p:ph type="body" sz="quarter" idx="22"/>
          </p:nvPr>
        </p:nvSpPr>
        <p:spPr/>
        <p:txBody>
          <a:bodyPr/>
          <a:lstStyle/>
          <a:p>
            <a:endParaRPr lang="en-US" dirty="0"/>
          </a:p>
        </p:txBody>
      </p:sp>
      <p:sp>
        <p:nvSpPr>
          <p:cNvPr id="2" name="Title 1">
            <a:extLst>
              <a:ext uri="{FF2B5EF4-FFF2-40B4-BE49-F238E27FC236}">
                <a16:creationId xmlns:a16="http://schemas.microsoft.com/office/drawing/2014/main" id="{E3C21D44-7AC1-E249-8E69-3B6297611431}"/>
              </a:ext>
            </a:extLst>
          </p:cNvPr>
          <p:cNvSpPr>
            <a:spLocks noGrp="1"/>
          </p:cNvSpPr>
          <p:nvPr>
            <p:ph type="title"/>
          </p:nvPr>
        </p:nvSpPr>
        <p:spPr/>
        <p:txBody>
          <a:bodyPr/>
          <a:lstStyle/>
          <a:p>
            <a:r>
              <a:rPr lang="en-US" dirty="0"/>
              <a:t>Organizations are Like Trying to Solve a Rubik’s Cube</a:t>
            </a:r>
            <a:br>
              <a:rPr lang="en-US" dirty="0"/>
            </a:br>
            <a:endParaRPr lang="en-US" dirty="0"/>
          </a:p>
        </p:txBody>
      </p:sp>
      <p:sp>
        <p:nvSpPr>
          <p:cNvPr id="7" name="Text Placeholder 1">
            <a:extLst>
              <a:ext uri="{FF2B5EF4-FFF2-40B4-BE49-F238E27FC236}">
                <a16:creationId xmlns:a16="http://schemas.microsoft.com/office/drawing/2014/main" id="{FC39F2F5-8B48-4E4D-B70E-73276265A36B}"/>
              </a:ext>
            </a:extLst>
          </p:cNvPr>
          <p:cNvSpPr txBox="1">
            <a:spLocks/>
          </p:cNvSpPr>
          <p:nvPr/>
        </p:nvSpPr>
        <p:spPr>
          <a:xfrm>
            <a:off x="1153886" y="4804165"/>
            <a:ext cx="3603171" cy="1182978"/>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130000"/>
              </a:lnSpc>
              <a:spcBef>
                <a:spcPts val="0"/>
              </a:spcBef>
              <a:spcAft>
                <a:spcPts val="600"/>
              </a:spcAft>
              <a:buFont typeface="Wingdings" pitchFamily="2" charset="2"/>
              <a:buChar char="§"/>
              <a:defRPr sz="22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30000"/>
              </a:lnSpc>
              <a:spcBef>
                <a:spcPts val="0"/>
              </a:spcBef>
              <a:spcAft>
                <a:spcPts val="600"/>
              </a:spcAft>
              <a:buFont typeface="Wingdings" pitchFamily="2" charset="2"/>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30000"/>
              </a:lnSpc>
              <a:spcBef>
                <a:spcPts val="0"/>
              </a:spcBef>
              <a:buFont typeface="Wingdings" pitchFamily="2" charset="2"/>
              <a:buChar char="§"/>
              <a:defRPr sz="1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30000"/>
              </a:lnSpc>
              <a:spcBef>
                <a:spcPts val="0"/>
              </a:spcBef>
              <a:buFont typeface="Wingdings" pitchFamily="2" charset="2"/>
              <a:buChar char="§"/>
              <a:defRPr sz="12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30000"/>
              </a:lnSpc>
              <a:spcBef>
                <a:spcPts val="0"/>
              </a:spcBef>
              <a:buFont typeface="Wingdings" pitchFamily="2" charset="2"/>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Wingdings" pitchFamily="2" charset="2"/>
              <a:buNone/>
            </a:pPr>
            <a:r>
              <a:rPr lang="en-US" dirty="0"/>
              <a:t>Like a Rubik’s</a:t>
            </a:r>
            <a:r>
              <a:rPr lang="en-US" baseline="30000" dirty="0"/>
              <a:t>®</a:t>
            </a:r>
            <a:r>
              <a:rPr lang="en-US" dirty="0"/>
              <a:t> Cube, Organizations can be aligned with the right process and tools</a:t>
            </a:r>
          </a:p>
        </p:txBody>
      </p:sp>
      <p:sp>
        <p:nvSpPr>
          <p:cNvPr id="8" name="TextBox 7">
            <a:extLst>
              <a:ext uri="{FF2B5EF4-FFF2-40B4-BE49-F238E27FC236}">
                <a16:creationId xmlns:a16="http://schemas.microsoft.com/office/drawing/2014/main" id="{069F362C-6BEA-4849-9A4D-FBB5817DDFD9}"/>
              </a:ext>
            </a:extLst>
          </p:cNvPr>
          <p:cNvSpPr txBox="1"/>
          <p:nvPr/>
        </p:nvSpPr>
        <p:spPr>
          <a:xfrm>
            <a:off x="5457395" y="1316260"/>
            <a:ext cx="2709298" cy="13913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0000"/>
              </a:lnSpc>
            </a:pPr>
            <a:r>
              <a:rPr lang="en-US" dirty="0">
                <a:solidFill>
                  <a:schemeClr val="tx2"/>
                </a:solidFill>
                <a:cs typeface="Calibri"/>
              </a:rPr>
              <a:t>We’ve outlined the method for solving the Organizational Cube in our book</a:t>
            </a:r>
          </a:p>
        </p:txBody>
      </p:sp>
      <p:pic>
        <p:nvPicPr>
          <p:cNvPr id="9" name="Picture 8">
            <a:extLst>
              <a:ext uri="{FF2B5EF4-FFF2-40B4-BE49-F238E27FC236}">
                <a16:creationId xmlns:a16="http://schemas.microsoft.com/office/drawing/2014/main" id="{FAD28ADE-92D6-274A-9D8A-215CBFCE6E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0908" y="1344407"/>
            <a:ext cx="3419670" cy="3221725"/>
          </a:xfrm>
          <a:prstGeom prst="rect">
            <a:avLst/>
          </a:prstGeom>
        </p:spPr>
      </p:pic>
    </p:spTree>
    <p:extLst>
      <p:ext uri="{BB962C8B-B14F-4D97-AF65-F5344CB8AC3E}">
        <p14:creationId xmlns:p14="http://schemas.microsoft.com/office/powerpoint/2010/main" val="261846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32BFED1-015E-834C-BC29-6449927A18B4}"/>
              </a:ext>
            </a:extLst>
          </p:cNvPr>
          <p:cNvSpPr>
            <a:spLocks noGrp="1"/>
          </p:cNvSpPr>
          <p:nvPr>
            <p:ph type="body" sz="quarter" idx="22"/>
          </p:nvPr>
        </p:nvSpPr>
        <p:spPr/>
        <p:txBody>
          <a:bodyPr/>
          <a:lstStyle/>
          <a:p>
            <a:endParaRPr lang="en-US" dirty="0"/>
          </a:p>
        </p:txBody>
      </p:sp>
      <p:sp>
        <p:nvSpPr>
          <p:cNvPr id="2" name="Title 1">
            <a:extLst>
              <a:ext uri="{FF2B5EF4-FFF2-40B4-BE49-F238E27FC236}">
                <a16:creationId xmlns:a16="http://schemas.microsoft.com/office/drawing/2014/main" id="{7EB477DD-7AF0-6D46-9A72-4AD30CF59F14}"/>
              </a:ext>
            </a:extLst>
          </p:cNvPr>
          <p:cNvSpPr>
            <a:spLocks noGrp="1"/>
          </p:cNvSpPr>
          <p:nvPr>
            <p:ph type="title"/>
          </p:nvPr>
        </p:nvSpPr>
        <p:spPr>
          <a:xfrm>
            <a:off x="607206" y="99436"/>
            <a:ext cx="8140143" cy="384048"/>
          </a:xfrm>
        </p:spPr>
        <p:txBody>
          <a:bodyPr/>
          <a:lstStyle/>
          <a:p>
            <a:r>
              <a:rPr lang="en-US" dirty="0"/>
              <a:t>The Organization Design Model</a:t>
            </a:r>
          </a:p>
        </p:txBody>
      </p:sp>
      <p:grpSp>
        <p:nvGrpSpPr>
          <p:cNvPr id="14" name="Group 13">
            <a:extLst>
              <a:ext uri="{FF2B5EF4-FFF2-40B4-BE49-F238E27FC236}">
                <a16:creationId xmlns:a16="http://schemas.microsoft.com/office/drawing/2014/main" id="{07A09CAF-F6E3-8F48-A234-B4BB15562B78}"/>
              </a:ext>
            </a:extLst>
          </p:cNvPr>
          <p:cNvGrpSpPr/>
          <p:nvPr/>
        </p:nvGrpSpPr>
        <p:grpSpPr>
          <a:xfrm>
            <a:off x="1703754" y="3701101"/>
            <a:ext cx="1826260" cy="1581150"/>
            <a:chOff x="1745319" y="3673954"/>
            <a:chExt cx="1826260" cy="1581150"/>
          </a:xfrm>
        </p:grpSpPr>
        <p:pic>
          <p:nvPicPr>
            <p:cNvPr id="10" name="Graphic 10">
              <a:extLst>
                <a:ext uri="{FF2B5EF4-FFF2-40B4-BE49-F238E27FC236}">
                  <a16:creationId xmlns:a16="http://schemas.microsoft.com/office/drawing/2014/main" id="{133D9054-F29A-49F8-9EDE-7BF3E97B3903}"/>
                </a:ext>
              </a:extLst>
            </p:cNvPr>
            <p:cNvPicPr>
              <a:picLocks noChangeAspect="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1867874" y="3673954"/>
              <a:ext cx="1581150" cy="1581150"/>
            </a:xfrm>
            <a:prstGeom prst="rect">
              <a:avLst/>
            </a:prstGeom>
          </p:spPr>
        </p:pic>
        <p:sp>
          <p:nvSpPr>
            <p:cNvPr id="70" name="Rectangle 69">
              <a:extLst>
                <a:ext uri="{FF2B5EF4-FFF2-40B4-BE49-F238E27FC236}">
                  <a16:creationId xmlns:a16="http://schemas.microsoft.com/office/drawing/2014/main" id="{E4273B69-DED6-4C4F-B0EB-A8041E4FBE80}"/>
                </a:ext>
              </a:extLst>
            </p:cNvPr>
            <p:cNvSpPr/>
            <p:nvPr/>
          </p:nvSpPr>
          <p:spPr>
            <a:xfrm>
              <a:off x="1745319" y="4000694"/>
              <a:ext cx="1826260" cy="831215"/>
            </a:xfrm>
            <a:prstGeom prst="rect">
              <a:avLst/>
            </a:prstGeom>
          </p:spPr>
          <p:txBody>
            <a:bodyPr wrap="square">
              <a:spAutoFit/>
            </a:bodyPr>
            <a:lstStyle/>
            <a:p>
              <a:pPr algn="ctr">
                <a:spcBef>
                  <a:spcPct val="50000"/>
                </a:spcBef>
                <a:defRPr/>
              </a:pPr>
              <a:r>
                <a:rPr lang="en-US" sz="1600" b="1" dirty="0">
                  <a:latin typeface="Arial" panose="020B0604020202020204" pitchFamily="34" charset="0"/>
                  <a:cs typeface="Arial" panose="020B0604020202020204" pitchFamily="34" charset="0"/>
                </a:rPr>
                <a:t>Why will we be chosen over our competitors?</a:t>
              </a:r>
            </a:p>
          </p:txBody>
        </p:sp>
      </p:grpSp>
      <p:grpSp>
        <p:nvGrpSpPr>
          <p:cNvPr id="15" name="Group 14">
            <a:extLst>
              <a:ext uri="{FF2B5EF4-FFF2-40B4-BE49-F238E27FC236}">
                <a16:creationId xmlns:a16="http://schemas.microsoft.com/office/drawing/2014/main" id="{BB2E773D-357E-2143-9E4A-37DD6E201C95}"/>
              </a:ext>
            </a:extLst>
          </p:cNvPr>
          <p:cNvGrpSpPr/>
          <p:nvPr/>
        </p:nvGrpSpPr>
        <p:grpSpPr>
          <a:xfrm>
            <a:off x="3830544" y="3701101"/>
            <a:ext cx="2028647" cy="1588624"/>
            <a:chOff x="3921182" y="3728248"/>
            <a:chExt cx="2028647" cy="1588624"/>
          </a:xfrm>
        </p:grpSpPr>
        <p:pic>
          <p:nvPicPr>
            <p:cNvPr id="19" name="Graphic 10">
              <a:extLst>
                <a:ext uri="{FF2B5EF4-FFF2-40B4-BE49-F238E27FC236}">
                  <a16:creationId xmlns:a16="http://schemas.microsoft.com/office/drawing/2014/main" id="{0EFB2A0D-FB01-4A16-850D-84E6F48935B7}"/>
                </a:ext>
              </a:extLst>
            </p:cNvPr>
            <p:cNvPicPr>
              <a:picLocks noChangeAspect="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4144930" y="3728248"/>
              <a:ext cx="1581150" cy="1581150"/>
            </a:xfrm>
            <a:prstGeom prst="rect">
              <a:avLst/>
            </a:prstGeom>
          </p:spPr>
        </p:pic>
        <p:sp>
          <p:nvSpPr>
            <p:cNvPr id="32" name="Rectangle 31">
              <a:extLst>
                <a:ext uri="{FF2B5EF4-FFF2-40B4-BE49-F238E27FC236}">
                  <a16:creationId xmlns:a16="http://schemas.microsoft.com/office/drawing/2014/main" id="{E91C272D-3E77-BE4E-B3F5-9EF916F1B79B}"/>
                </a:ext>
              </a:extLst>
            </p:cNvPr>
            <p:cNvSpPr/>
            <p:nvPr/>
          </p:nvSpPr>
          <p:spPr>
            <a:xfrm>
              <a:off x="3921182" y="4054988"/>
              <a:ext cx="2028647" cy="1261884"/>
            </a:xfrm>
            <a:prstGeom prst="rect">
              <a:avLst/>
            </a:prstGeom>
          </p:spPr>
          <p:txBody>
            <a:bodyPr wrap="square">
              <a:spAutoFit/>
            </a:bodyPr>
            <a:lstStyle/>
            <a:p>
              <a:pPr algn="ctr">
                <a:spcBef>
                  <a:spcPct val="50000"/>
                </a:spcBef>
                <a:defRPr/>
              </a:pPr>
              <a:r>
                <a:rPr lang="en-US" sz="1600" b="1" dirty="0">
                  <a:latin typeface="Arial" panose="020B0604020202020204" pitchFamily="34" charset="0"/>
                  <a:cs typeface="Arial" panose="020B0604020202020204" pitchFamily="34" charset="0"/>
                </a:rPr>
                <a:t>What work </a:t>
              </a:r>
              <a:r>
                <a:rPr lang="en-US" sz="1200" b="1" dirty="0">
                  <a:latin typeface="Arial" panose="020B0604020202020204" pitchFamily="34" charset="0"/>
                  <a:cs typeface="Arial" panose="020B0604020202020204" pitchFamily="34" charset="0"/>
                </a:rPr>
                <a:t>(capabilities) </a:t>
              </a:r>
              <a:r>
                <a:rPr lang="en-US" sz="1600" b="1" dirty="0">
                  <a:latin typeface="Arial" panose="020B0604020202020204" pitchFamily="34" charset="0"/>
                  <a:cs typeface="Arial" panose="020B0604020202020204" pitchFamily="34" charset="0"/>
                </a:rPr>
                <a:t>drives differentiation    </a:t>
              </a:r>
              <a:r>
                <a:rPr lang="en-US" sz="1200" b="1" dirty="0">
                  <a:latin typeface="Arial" panose="020B0604020202020204" pitchFamily="34" charset="0"/>
                  <a:cs typeface="Arial" panose="020B0604020202020204" pitchFamily="34" charset="0"/>
                </a:rPr>
                <a:t>(the reason we are chosen)</a:t>
              </a:r>
              <a:r>
                <a:rPr lang="en-US" sz="1600" b="1" dirty="0">
                  <a:latin typeface="Arial" panose="020B0604020202020204" pitchFamily="34" charset="0"/>
                  <a:cs typeface="Arial" panose="020B0604020202020204" pitchFamily="34" charset="0"/>
                </a:rPr>
                <a:t>?</a:t>
              </a:r>
            </a:p>
          </p:txBody>
        </p:sp>
      </p:grpSp>
      <p:grpSp>
        <p:nvGrpSpPr>
          <p:cNvPr id="16" name="Group 15">
            <a:extLst>
              <a:ext uri="{FF2B5EF4-FFF2-40B4-BE49-F238E27FC236}">
                <a16:creationId xmlns:a16="http://schemas.microsoft.com/office/drawing/2014/main" id="{5A8F766F-B84A-8948-9F22-30D2D2902B8C}"/>
              </a:ext>
            </a:extLst>
          </p:cNvPr>
          <p:cNvGrpSpPr/>
          <p:nvPr/>
        </p:nvGrpSpPr>
        <p:grpSpPr>
          <a:xfrm>
            <a:off x="6159722" y="3701101"/>
            <a:ext cx="1828800" cy="1581150"/>
            <a:chOff x="6173577" y="3728248"/>
            <a:chExt cx="1828800" cy="1581150"/>
          </a:xfrm>
        </p:grpSpPr>
        <p:pic>
          <p:nvPicPr>
            <p:cNvPr id="20" name="Graphic 10">
              <a:extLst>
                <a:ext uri="{FF2B5EF4-FFF2-40B4-BE49-F238E27FC236}">
                  <a16:creationId xmlns:a16="http://schemas.microsoft.com/office/drawing/2014/main" id="{78324C84-6CE8-47CC-A8E9-5FCE1C1C8D30}"/>
                </a:ext>
              </a:extLst>
            </p:cNvPr>
            <p:cNvPicPr>
              <a:picLocks noChangeAspect="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6297402" y="3728248"/>
              <a:ext cx="1581150" cy="1581150"/>
            </a:xfrm>
            <a:prstGeom prst="rect">
              <a:avLst/>
            </a:prstGeom>
          </p:spPr>
        </p:pic>
        <p:sp>
          <p:nvSpPr>
            <p:cNvPr id="34" name="Rectangle 33">
              <a:extLst>
                <a:ext uri="{FF2B5EF4-FFF2-40B4-BE49-F238E27FC236}">
                  <a16:creationId xmlns:a16="http://schemas.microsoft.com/office/drawing/2014/main" id="{F6E62B09-4E67-A24E-B9E5-912DCE86BBF4}"/>
                </a:ext>
              </a:extLst>
            </p:cNvPr>
            <p:cNvSpPr/>
            <p:nvPr/>
          </p:nvSpPr>
          <p:spPr>
            <a:xfrm>
              <a:off x="6173577" y="4054988"/>
              <a:ext cx="1828800" cy="1076960"/>
            </a:xfrm>
            <a:prstGeom prst="rect">
              <a:avLst/>
            </a:prstGeom>
          </p:spPr>
          <p:txBody>
            <a:bodyPr wrap="square">
              <a:noAutofit/>
            </a:bodyPr>
            <a:lstStyle/>
            <a:p>
              <a:pPr algn="ctr">
                <a:spcBef>
                  <a:spcPct val="50000"/>
                </a:spcBef>
                <a:defRPr/>
              </a:pPr>
              <a:r>
                <a:rPr lang="en-US" sz="1600" b="1" dirty="0">
                  <a:latin typeface="Arial" panose="020B0604020202020204" pitchFamily="34" charset="0"/>
                  <a:cs typeface="Arial" panose="020B0604020202020204" pitchFamily="34" charset="0"/>
                </a:rPr>
                <a:t>How do we organize to best leverage those capabilities?</a:t>
              </a:r>
            </a:p>
          </p:txBody>
        </p:sp>
      </p:grpSp>
      <p:sp>
        <p:nvSpPr>
          <p:cNvPr id="21" name="Rectangle 20">
            <a:extLst>
              <a:ext uri="{FF2B5EF4-FFF2-40B4-BE49-F238E27FC236}">
                <a16:creationId xmlns:a16="http://schemas.microsoft.com/office/drawing/2014/main" id="{99BE7E3C-DB41-1C4D-AB66-56826A470792}"/>
              </a:ext>
            </a:extLst>
          </p:cNvPr>
          <p:cNvSpPr/>
          <p:nvPr/>
        </p:nvSpPr>
        <p:spPr>
          <a:xfrm>
            <a:off x="1793924" y="1662005"/>
            <a:ext cx="1645920" cy="1645920"/>
          </a:xfrm>
          <a:prstGeom prst="rect">
            <a:avLst/>
          </a:prstGeom>
          <a:no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rPr>
              <a:t>Strategy</a:t>
            </a:r>
          </a:p>
        </p:txBody>
      </p:sp>
      <p:sp>
        <p:nvSpPr>
          <p:cNvPr id="24" name="Rectangle 23">
            <a:extLst>
              <a:ext uri="{FF2B5EF4-FFF2-40B4-BE49-F238E27FC236}">
                <a16:creationId xmlns:a16="http://schemas.microsoft.com/office/drawing/2014/main" id="{268C005E-02E5-C943-939A-298BB99C6A77}"/>
              </a:ext>
            </a:extLst>
          </p:cNvPr>
          <p:cNvSpPr/>
          <p:nvPr/>
        </p:nvSpPr>
        <p:spPr>
          <a:xfrm>
            <a:off x="4021907" y="1662005"/>
            <a:ext cx="1645920" cy="1645920"/>
          </a:xfrm>
          <a:prstGeom prst="rect">
            <a:avLst/>
          </a:prstGeom>
          <a:no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rPr>
              <a:t>Capabilities</a:t>
            </a:r>
          </a:p>
        </p:txBody>
      </p:sp>
      <p:sp>
        <p:nvSpPr>
          <p:cNvPr id="29" name="Rectangle 28">
            <a:extLst>
              <a:ext uri="{FF2B5EF4-FFF2-40B4-BE49-F238E27FC236}">
                <a16:creationId xmlns:a16="http://schemas.microsoft.com/office/drawing/2014/main" id="{9151CEB7-1A0A-9643-9B04-A93D66B3A8FC}"/>
              </a:ext>
            </a:extLst>
          </p:cNvPr>
          <p:cNvSpPr/>
          <p:nvPr/>
        </p:nvSpPr>
        <p:spPr>
          <a:xfrm>
            <a:off x="6251162" y="1662005"/>
            <a:ext cx="1645920" cy="1645920"/>
          </a:xfrm>
          <a:prstGeom prst="rect">
            <a:avLst/>
          </a:prstGeom>
          <a:no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rPr>
              <a:t>Choices</a:t>
            </a:r>
          </a:p>
        </p:txBody>
      </p:sp>
      <p:sp>
        <p:nvSpPr>
          <p:cNvPr id="30" name="TextBox 29">
            <a:extLst>
              <a:ext uri="{FF2B5EF4-FFF2-40B4-BE49-F238E27FC236}">
                <a16:creationId xmlns:a16="http://schemas.microsoft.com/office/drawing/2014/main" id="{FDFBDBEC-4E60-9049-A3F0-139802E7857A}"/>
              </a:ext>
            </a:extLst>
          </p:cNvPr>
          <p:cNvSpPr txBox="1"/>
          <p:nvPr/>
        </p:nvSpPr>
        <p:spPr>
          <a:xfrm rot="16200000">
            <a:off x="201474" y="2300299"/>
            <a:ext cx="1645920" cy="369332"/>
          </a:xfrm>
          <a:prstGeom prst="rect">
            <a:avLst/>
          </a:prstGeom>
          <a:noFill/>
        </p:spPr>
        <p:txBody>
          <a:bodyPr wrap="square" rtlCol="0">
            <a:spAutoFit/>
          </a:bodyPr>
          <a:lstStyle/>
          <a:p>
            <a:pPr algn="ctr"/>
            <a:r>
              <a:rPr lang="en-US" b="1" dirty="0"/>
              <a:t>Environment</a:t>
            </a:r>
          </a:p>
        </p:txBody>
      </p:sp>
      <p:sp>
        <p:nvSpPr>
          <p:cNvPr id="31" name="TextBox 30">
            <a:extLst>
              <a:ext uri="{FF2B5EF4-FFF2-40B4-BE49-F238E27FC236}">
                <a16:creationId xmlns:a16="http://schemas.microsoft.com/office/drawing/2014/main" id="{B7241E00-F9E7-4940-88E3-B169472BF77C}"/>
              </a:ext>
            </a:extLst>
          </p:cNvPr>
          <p:cNvSpPr txBox="1"/>
          <p:nvPr/>
        </p:nvSpPr>
        <p:spPr>
          <a:xfrm rot="5400000">
            <a:off x="7797219" y="2300299"/>
            <a:ext cx="1645920" cy="369332"/>
          </a:xfrm>
          <a:prstGeom prst="rect">
            <a:avLst/>
          </a:prstGeom>
          <a:noFill/>
        </p:spPr>
        <p:txBody>
          <a:bodyPr wrap="square" rtlCol="0">
            <a:spAutoFit/>
          </a:bodyPr>
          <a:lstStyle/>
          <a:p>
            <a:pPr algn="ctr"/>
            <a:r>
              <a:rPr lang="en-US" b="1" dirty="0"/>
              <a:t>Results</a:t>
            </a:r>
          </a:p>
        </p:txBody>
      </p:sp>
      <p:sp>
        <p:nvSpPr>
          <p:cNvPr id="8" name="Chevron 7">
            <a:extLst>
              <a:ext uri="{FF2B5EF4-FFF2-40B4-BE49-F238E27FC236}">
                <a16:creationId xmlns:a16="http://schemas.microsoft.com/office/drawing/2014/main" id="{3F3EFADD-D6A2-3241-BC48-08F7E767496D}"/>
              </a:ext>
            </a:extLst>
          </p:cNvPr>
          <p:cNvSpPr/>
          <p:nvPr/>
        </p:nvSpPr>
        <p:spPr>
          <a:xfrm>
            <a:off x="1369899" y="1840177"/>
            <a:ext cx="227481" cy="1289576"/>
          </a:xfrm>
          <a:prstGeom prst="chevron">
            <a:avLst>
              <a:gd name="adj" fmla="val 66543"/>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Chevron 21">
            <a:extLst>
              <a:ext uri="{FF2B5EF4-FFF2-40B4-BE49-F238E27FC236}">
                <a16:creationId xmlns:a16="http://schemas.microsoft.com/office/drawing/2014/main" id="{D114B026-F29F-6F47-87D4-8E49068E14B3}"/>
              </a:ext>
            </a:extLst>
          </p:cNvPr>
          <p:cNvSpPr/>
          <p:nvPr/>
        </p:nvSpPr>
        <p:spPr>
          <a:xfrm>
            <a:off x="3595676" y="1840177"/>
            <a:ext cx="227481" cy="1289576"/>
          </a:xfrm>
          <a:prstGeom prst="chevron">
            <a:avLst>
              <a:gd name="adj" fmla="val 66543"/>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Chevron 22">
            <a:extLst>
              <a:ext uri="{FF2B5EF4-FFF2-40B4-BE49-F238E27FC236}">
                <a16:creationId xmlns:a16="http://schemas.microsoft.com/office/drawing/2014/main" id="{B85DDD97-8634-7C42-990E-9935D0CCC5ED}"/>
              </a:ext>
            </a:extLst>
          </p:cNvPr>
          <p:cNvSpPr/>
          <p:nvPr/>
        </p:nvSpPr>
        <p:spPr>
          <a:xfrm>
            <a:off x="5821453" y="1840177"/>
            <a:ext cx="227481" cy="1289576"/>
          </a:xfrm>
          <a:prstGeom prst="chevron">
            <a:avLst>
              <a:gd name="adj" fmla="val 66543"/>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Chevron 24">
            <a:extLst>
              <a:ext uri="{FF2B5EF4-FFF2-40B4-BE49-F238E27FC236}">
                <a16:creationId xmlns:a16="http://schemas.microsoft.com/office/drawing/2014/main" id="{58CAD322-194B-F84C-937F-A6EC0D42B4DA}"/>
              </a:ext>
            </a:extLst>
          </p:cNvPr>
          <p:cNvSpPr/>
          <p:nvPr/>
        </p:nvSpPr>
        <p:spPr>
          <a:xfrm>
            <a:off x="8047230" y="1840177"/>
            <a:ext cx="227481" cy="1289576"/>
          </a:xfrm>
          <a:prstGeom prst="chevron">
            <a:avLst>
              <a:gd name="adj" fmla="val 66543"/>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82709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9" grpId="0" animBg="1"/>
      <p:bldP spid="30" grpId="0"/>
      <p:bldP spid="31" grpId="0"/>
      <p:bldP spid="8"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300894-EFB0-EF49-8621-8D1290098ACE}"/>
              </a:ext>
            </a:extLst>
          </p:cNvPr>
          <p:cNvSpPr>
            <a:spLocks noGrp="1"/>
          </p:cNvSpPr>
          <p:nvPr>
            <p:ph type="body" sz="quarter" idx="22"/>
          </p:nvPr>
        </p:nvSpPr>
        <p:spPr/>
        <p:txBody>
          <a:bodyPr/>
          <a:lstStyle/>
          <a:p>
            <a:endParaRPr lang="en-US" dirty="0"/>
          </a:p>
        </p:txBody>
      </p:sp>
      <p:sp>
        <p:nvSpPr>
          <p:cNvPr id="2" name="Title 1">
            <a:extLst>
              <a:ext uri="{FF2B5EF4-FFF2-40B4-BE49-F238E27FC236}">
                <a16:creationId xmlns:a16="http://schemas.microsoft.com/office/drawing/2014/main" id="{18BB5BD0-A5AA-F145-9E73-6F4BD3F31EE3}"/>
              </a:ext>
            </a:extLst>
          </p:cNvPr>
          <p:cNvSpPr>
            <a:spLocks noGrp="1"/>
          </p:cNvSpPr>
          <p:nvPr>
            <p:ph type="title"/>
          </p:nvPr>
        </p:nvSpPr>
        <p:spPr/>
        <p:txBody>
          <a:bodyPr/>
          <a:lstStyle/>
          <a:p>
            <a:r>
              <a:rPr lang="en-US" dirty="0"/>
              <a:t>Philosophies</a:t>
            </a:r>
          </a:p>
        </p:txBody>
      </p:sp>
      <p:sp>
        <p:nvSpPr>
          <p:cNvPr id="55297" name="Rectangle 3"/>
          <p:cNvSpPr>
            <a:spLocks noGrp="1" noChangeArrowheads="1"/>
          </p:cNvSpPr>
          <p:nvPr>
            <p:ph sz="quarter" idx="4294967295"/>
          </p:nvPr>
        </p:nvSpPr>
        <p:spPr>
          <a:xfrm>
            <a:off x="607296" y="1162050"/>
            <a:ext cx="8140054" cy="5132388"/>
          </a:xfrm>
          <a:prstGeom prst="rect">
            <a:avLst/>
          </a:prstGeom>
        </p:spPr>
        <p:txBody>
          <a:bodyPr>
            <a:normAutofit/>
          </a:bodyPr>
          <a:lstStyle/>
          <a:p>
            <a:pPr marL="342900" indent="-342900" eaLnBrk="1" hangingPunct="1">
              <a:lnSpc>
                <a:spcPct val="90000"/>
              </a:lnSpc>
              <a:spcAft>
                <a:spcPts val="1200"/>
              </a:spcAft>
              <a:buClr>
                <a:schemeClr val="tx1"/>
              </a:buClr>
            </a:pPr>
            <a:r>
              <a:rPr lang="en-US" sz="2000" dirty="0">
                <a:latin typeface="Arial" charset="0"/>
              </a:rPr>
              <a:t>If you want to change the whole, you must change the whole – it is more than diversity training programs, the hiring process or a grievance system.</a:t>
            </a:r>
          </a:p>
          <a:p>
            <a:pPr marL="342900" indent="-342900" eaLnBrk="1" hangingPunct="1">
              <a:lnSpc>
                <a:spcPct val="90000"/>
              </a:lnSpc>
              <a:spcBef>
                <a:spcPct val="5000"/>
              </a:spcBef>
              <a:spcAft>
                <a:spcPts val="1200"/>
              </a:spcAft>
              <a:buClr>
                <a:schemeClr val="tx1"/>
              </a:buClr>
            </a:pPr>
            <a:r>
              <a:rPr lang="en-US" sz="2000" dirty="0">
                <a:latin typeface="Arial" charset="0"/>
              </a:rPr>
              <a:t>“Alignment is king” – The alignment of many choices has more impact on success than a handful of “best-in-class” but misaligned choices.</a:t>
            </a:r>
          </a:p>
          <a:p>
            <a:pPr marL="342900" indent="-342900" eaLnBrk="1" hangingPunct="1">
              <a:lnSpc>
                <a:spcPct val="90000"/>
              </a:lnSpc>
              <a:spcAft>
                <a:spcPts val="1200"/>
              </a:spcAft>
              <a:buClr>
                <a:schemeClr val="tx1"/>
              </a:buClr>
            </a:pPr>
            <a:r>
              <a:rPr lang="en-US" sz="2000" dirty="0">
                <a:latin typeface="Arial" charset="0"/>
              </a:rPr>
              <a:t>Culture is a cause and a result of design choices; thus, the best way to change culture is to change organization choices and leaders’ thinking.</a:t>
            </a:r>
          </a:p>
          <a:p>
            <a:pPr marL="342900" indent="-342900" eaLnBrk="1" hangingPunct="1">
              <a:lnSpc>
                <a:spcPct val="90000"/>
              </a:lnSpc>
              <a:spcAft>
                <a:spcPts val="1200"/>
              </a:spcAft>
              <a:buClr>
                <a:schemeClr val="tx1"/>
              </a:buClr>
            </a:pPr>
            <a:r>
              <a:rPr lang="en-US" sz="2000" dirty="0">
                <a:latin typeface="Arial" charset="0"/>
              </a:rPr>
              <a:t>High involvement and participation lead to the best choice making.  </a:t>
            </a:r>
          </a:p>
          <a:p>
            <a:pPr marL="342900" indent="-342900" eaLnBrk="1" hangingPunct="1">
              <a:lnSpc>
                <a:spcPct val="90000"/>
              </a:lnSpc>
              <a:spcAft>
                <a:spcPts val="1200"/>
              </a:spcAft>
              <a:buClr>
                <a:schemeClr val="tx1"/>
              </a:buClr>
            </a:pPr>
            <a:r>
              <a:rPr lang="en-US" sz="2000" dirty="0">
                <a:latin typeface="Arial" charset="0"/>
              </a:rPr>
              <a:t>You don’t change organizations unless you change the way people think about how the organization competes and operates.</a:t>
            </a:r>
          </a:p>
        </p:txBody>
      </p:sp>
    </p:spTree>
    <p:extLst>
      <p:ext uri="{BB962C8B-B14F-4D97-AF65-F5344CB8AC3E}">
        <p14:creationId xmlns:p14="http://schemas.microsoft.com/office/powerpoint/2010/main" val="1677358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2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4DA2EC-30B4-FD4C-BFAD-91703AA25517}"/>
              </a:ext>
            </a:extLst>
          </p:cNvPr>
          <p:cNvSpPr>
            <a:spLocks noGrp="1"/>
          </p:cNvSpPr>
          <p:nvPr>
            <p:ph type="title"/>
          </p:nvPr>
        </p:nvSpPr>
        <p:spPr/>
        <p:txBody>
          <a:bodyPr/>
          <a:lstStyle/>
          <a:p>
            <a:r>
              <a:rPr lang="en-US" altLang="en-US" dirty="0">
                <a:ea typeface="ＭＳ Ｐゴシック" pitchFamily="34" charset="-128"/>
              </a:rPr>
              <a:t>Enhancing Your DEI Culture:  Where to Intervene?</a:t>
            </a:r>
            <a:endParaRPr lang="en-US" dirty="0"/>
          </a:p>
        </p:txBody>
      </p:sp>
      <p:sp>
        <p:nvSpPr>
          <p:cNvPr id="2" name="Text Placeholder 1">
            <a:extLst>
              <a:ext uri="{FF2B5EF4-FFF2-40B4-BE49-F238E27FC236}">
                <a16:creationId xmlns:a16="http://schemas.microsoft.com/office/drawing/2014/main" id="{D9C61520-95AB-804E-A2BC-93732CDD976A}"/>
              </a:ext>
            </a:extLst>
          </p:cNvPr>
          <p:cNvSpPr>
            <a:spLocks noGrp="1"/>
          </p:cNvSpPr>
          <p:nvPr>
            <p:ph type="body" sz="quarter" idx="22"/>
          </p:nvPr>
        </p:nvSpPr>
        <p:spPr/>
        <p:txBody>
          <a:bodyPr/>
          <a:lstStyle/>
          <a:p>
            <a:endParaRPr lang="en-US" dirty="0"/>
          </a:p>
        </p:txBody>
      </p:sp>
      <p:grpSp>
        <p:nvGrpSpPr>
          <p:cNvPr id="9" name="Group 8">
            <a:extLst>
              <a:ext uri="{FF2B5EF4-FFF2-40B4-BE49-F238E27FC236}">
                <a16:creationId xmlns:a16="http://schemas.microsoft.com/office/drawing/2014/main" id="{4C92E56A-B973-044A-9C61-2EF16ADE2D50}"/>
              </a:ext>
            </a:extLst>
          </p:cNvPr>
          <p:cNvGrpSpPr>
            <a:grpSpLocks noChangeAspect="1"/>
          </p:cNvGrpSpPr>
          <p:nvPr/>
        </p:nvGrpSpPr>
        <p:grpSpPr>
          <a:xfrm>
            <a:off x="813259" y="1780517"/>
            <a:ext cx="2668095" cy="640757"/>
            <a:chOff x="2238367" y="1165699"/>
            <a:chExt cx="5129547" cy="1231887"/>
          </a:xfrm>
        </p:grpSpPr>
        <p:pic>
          <p:nvPicPr>
            <p:cNvPr id="28" name="Graphic 20">
              <a:extLst>
                <a:ext uri="{FF2B5EF4-FFF2-40B4-BE49-F238E27FC236}">
                  <a16:creationId xmlns:a16="http://schemas.microsoft.com/office/drawing/2014/main" id="{1070B3DF-90BB-0D44-B47A-2069B26BC98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60000">
              <a:off x="1893619" y="1696761"/>
              <a:ext cx="906631" cy="217136"/>
            </a:xfrm>
            <a:prstGeom prst="rect">
              <a:avLst/>
            </a:prstGeom>
          </p:spPr>
        </p:pic>
        <p:pic>
          <p:nvPicPr>
            <p:cNvPr id="38" name="Graphic 22">
              <a:extLst>
                <a:ext uri="{FF2B5EF4-FFF2-40B4-BE49-F238E27FC236}">
                  <a16:creationId xmlns:a16="http://schemas.microsoft.com/office/drawing/2014/main" id="{44766E2A-40D6-E24D-A086-8FB497ED264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5400000">
              <a:off x="6984889" y="1722449"/>
              <a:ext cx="606423" cy="159626"/>
            </a:xfrm>
            <a:prstGeom prst="rect">
              <a:avLst/>
            </a:prstGeom>
          </p:spPr>
        </p:pic>
        <p:pic>
          <p:nvPicPr>
            <p:cNvPr id="39" name="Graphic 38">
              <a:extLst>
                <a:ext uri="{FF2B5EF4-FFF2-40B4-BE49-F238E27FC236}">
                  <a16:creationId xmlns:a16="http://schemas.microsoft.com/office/drawing/2014/main" id="{0A1DFC44-FB64-5C48-99F3-A6A6030A890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459483" y="1347868"/>
              <a:ext cx="229759" cy="918350"/>
            </a:xfrm>
            <a:prstGeom prst="rect">
              <a:avLst/>
            </a:prstGeom>
          </p:spPr>
        </p:pic>
        <p:pic>
          <p:nvPicPr>
            <p:cNvPr id="40" name="Graphic 12">
              <a:extLst>
                <a:ext uri="{FF2B5EF4-FFF2-40B4-BE49-F238E27FC236}">
                  <a16:creationId xmlns:a16="http://schemas.microsoft.com/office/drawing/2014/main" id="{198AF802-4E20-264F-A91D-DF0C0FE3F56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93608" y="1347868"/>
              <a:ext cx="229759" cy="918350"/>
            </a:xfrm>
            <a:prstGeom prst="rect">
              <a:avLst/>
            </a:prstGeom>
          </p:spPr>
        </p:pic>
        <p:pic>
          <p:nvPicPr>
            <p:cNvPr id="41" name="Graphic 2" descr="A screenshot of a computer screen&#10;&#10;Description generated with high confidence">
              <a:extLst>
                <a:ext uri="{FF2B5EF4-FFF2-40B4-BE49-F238E27FC236}">
                  <a16:creationId xmlns:a16="http://schemas.microsoft.com/office/drawing/2014/main" id="{72934FD4-A72B-9144-A5F4-37A9AEE67F3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40022" y="1182399"/>
              <a:ext cx="1313693" cy="1209620"/>
            </a:xfrm>
            <a:prstGeom prst="rect">
              <a:avLst/>
            </a:prstGeom>
          </p:spPr>
        </p:pic>
        <p:pic>
          <p:nvPicPr>
            <p:cNvPr id="42" name="Graphic 5" descr="A screenshot of a computer screen&#10;&#10;Description generated with high confidence">
              <a:extLst>
                <a:ext uri="{FF2B5EF4-FFF2-40B4-BE49-F238E27FC236}">
                  <a16:creationId xmlns:a16="http://schemas.microsoft.com/office/drawing/2014/main" id="{19CF3275-6766-1745-AEDF-42333F758169}"/>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681943" y="1165699"/>
              <a:ext cx="1313693" cy="1209620"/>
            </a:xfrm>
            <a:prstGeom prst="rect">
              <a:avLst/>
            </a:prstGeom>
          </p:spPr>
        </p:pic>
        <p:pic>
          <p:nvPicPr>
            <p:cNvPr id="43" name="Graphic 14" descr="A screenshot of a computer screen&#10;&#10;Description generated with high confidence">
              <a:extLst>
                <a:ext uri="{FF2B5EF4-FFF2-40B4-BE49-F238E27FC236}">
                  <a16:creationId xmlns:a16="http://schemas.microsoft.com/office/drawing/2014/main" id="{FED62EAC-F8CF-3840-8D7F-C63AD03DACB4}"/>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603668" y="1187966"/>
              <a:ext cx="1313693" cy="1209620"/>
            </a:xfrm>
            <a:prstGeom prst="rect">
              <a:avLst/>
            </a:prstGeom>
          </p:spPr>
        </p:pic>
        <p:pic>
          <p:nvPicPr>
            <p:cNvPr id="44" name="Graphic 12">
              <a:extLst>
                <a:ext uri="{FF2B5EF4-FFF2-40B4-BE49-F238E27FC236}">
                  <a16:creationId xmlns:a16="http://schemas.microsoft.com/office/drawing/2014/main" id="{8B19BDC2-084C-8842-B0CD-209081272E2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51687" y="1347868"/>
              <a:ext cx="229759" cy="918350"/>
            </a:xfrm>
            <a:prstGeom prst="rect">
              <a:avLst/>
            </a:prstGeom>
          </p:spPr>
        </p:pic>
        <p:pic>
          <p:nvPicPr>
            <p:cNvPr id="45" name="Graphic 12">
              <a:extLst>
                <a:ext uri="{FF2B5EF4-FFF2-40B4-BE49-F238E27FC236}">
                  <a16:creationId xmlns:a16="http://schemas.microsoft.com/office/drawing/2014/main" id="{09CCF6E0-D691-5D4A-95D2-6502473825E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915333" y="1347868"/>
              <a:ext cx="229759" cy="918350"/>
            </a:xfrm>
            <a:prstGeom prst="rect">
              <a:avLst/>
            </a:prstGeom>
          </p:spPr>
        </p:pic>
      </p:grpSp>
      <p:sp>
        <p:nvSpPr>
          <p:cNvPr id="6" name="Rectangle 5">
            <a:extLst>
              <a:ext uri="{FF2B5EF4-FFF2-40B4-BE49-F238E27FC236}">
                <a16:creationId xmlns:a16="http://schemas.microsoft.com/office/drawing/2014/main" id="{3B3E70A5-29DA-4847-ACA6-5B3A37F714A3}"/>
              </a:ext>
            </a:extLst>
          </p:cNvPr>
          <p:cNvSpPr/>
          <p:nvPr/>
        </p:nvSpPr>
        <p:spPr>
          <a:xfrm>
            <a:off x="1257300" y="4826084"/>
            <a:ext cx="7124700" cy="707886"/>
          </a:xfrm>
          <a:prstGeom prst="rect">
            <a:avLst/>
          </a:prstGeom>
        </p:spPr>
        <p:txBody>
          <a:bodyPr wrap="square">
            <a:spAutoFit/>
          </a:bodyPr>
          <a:lstStyle/>
          <a:p>
            <a:pPr lvl="0" algn="ctr">
              <a:defRPr/>
            </a:pPr>
            <a:r>
              <a:rPr lang="en-US" sz="2000" b="1" dirty="0"/>
              <a:t>Organization culture is self-reinforcing </a:t>
            </a:r>
            <a:br>
              <a:rPr lang="en-US" sz="2000" b="1" dirty="0"/>
            </a:br>
            <a:r>
              <a:rPr lang="en-US" sz="2000" b="1" dirty="0"/>
              <a:t>and difficult to change.</a:t>
            </a:r>
          </a:p>
        </p:txBody>
      </p:sp>
      <p:sp>
        <p:nvSpPr>
          <p:cNvPr id="39939" name="Line 3"/>
          <p:cNvSpPr>
            <a:spLocks noChangeShapeType="1"/>
          </p:cNvSpPr>
          <p:nvPr/>
        </p:nvSpPr>
        <p:spPr bwMode="auto">
          <a:xfrm flipH="1">
            <a:off x="2281282" y="5443340"/>
            <a:ext cx="284797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28575">
                <a:solidFill>
                  <a:srgbClr val="000000"/>
                </a:solidFill>
                <a:round/>
                <a:headEnd/>
                <a:tailEnd/>
              </a14:hiddenLine>
            </a:ext>
          </a:extLst>
        </p:spPr>
        <p:txBody>
          <a:bodyPr lIns="36576" tIns="36576" rIns="36576" bIns="3657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555"/>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AD136202-3D07-B345-869C-1F683FCA48B4}"/>
              </a:ext>
            </a:extLst>
          </p:cNvPr>
          <p:cNvGrpSpPr>
            <a:grpSpLocks noChangeAspect="1"/>
          </p:cNvGrpSpPr>
          <p:nvPr/>
        </p:nvGrpSpPr>
        <p:grpSpPr>
          <a:xfrm>
            <a:off x="4066064" y="2242326"/>
            <a:ext cx="1463040" cy="1463040"/>
            <a:chOff x="2165449" y="606"/>
            <a:chExt cx="1765101" cy="1765101"/>
          </a:xfrm>
          <a:solidFill>
            <a:schemeClr val="accent5"/>
          </a:solidFill>
        </p:grpSpPr>
        <p:sp>
          <p:nvSpPr>
            <p:cNvPr id="58" name="Oval 57">
              <a:extLst>
                <a:ext uri="{FF2B5EF4-FFF2-40B4-BE49-F238E27FC236}">
                  <a16:creationId xmlns:a16="http://schemas.microsoft.com/office/drawing/2014/main" id="{1D36D767-51B3-EB44-829C-2F4C77EAB281}"/>
                </a:ext>
              </a:extLst>
            </p:cNvPr>
            <p:cNvSpPr/>
            <p:nvPr/>
          </p:nvSpPr>
          <p:spPr>
            <a:xfrm>
              <a:off x="2165449" y="606"/>
              <a:ext cx="1765101" cy="1765101"/>
            </a:xfrm>
            <a:prstGeom prst="rect">
              <a:avLst/>
            </a:prstGeom>
            <a:grpFill/>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9" name="Oval 4">
              <a:extLst>
                <a:ext uri="{FF2B5EF4-FFF2-40B4-BE49-F238E27FC236}">
                  <a16:creationId xmlns:a16="http://schemas.microsoft.com/office/drawing/2014/main" id="{3760B925-26FF-724F-9449-01A3943FA9CF}"/>
                </a:ext>
              </a:extLst>
            </p:cNvPr>
            <p:cNvSpPr txBox="1"/>
            <p:nvPr/>
          </p:nvSpPr>
          <p:spPr>
            <a:xfrm>
              <a:off x="2299191" y="177319"/>
              <a:ext cx="1482731" cy="13794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1400" b="1" kern="1200" dirty="0"/>
                <a:t>Culture:</a:t>
              </a:r>
              <a:r>
                <a:rPr lang="en-US" sz="1400" kern="1200" dirty="0"/>
                <a:t> Assumptions, beliefs, behaviors, norms</a:t>
              </a:r>
            </a:p>
          </p:txBody>
        </p:sp>
      </p:grpSp>
      <p:grpSp>
        <p:nvGrpSpPr>
          <p:cNvPr id="36" name="Group 35">
            <a:extLst>
              <a:ext uri="{FF2B5EF4-FFF2-40B4-BE49-F238E27FC236}">
                <a16:creationId xmlns:a16="http://schemas.microsoft.com/office/drawing/2014/main" id="{F3BC0CD2-6837-2E4D-81CD-870BD2D67DAB}"/>
              </a:ext>
            </a:extLst>
          </p:cNvPr>
          <p:cNvGrpSpPr>
            <a:grpSpLocks/>
          </p:cNvGrpSpPr>
          <p:nvPr/>
        </p:nvGrpSpPr>
        <p:grpSpPr>
          <a:xfrm>
            <a:off x="6129528" y="2590316"/>
            <a:ext cx="2633472" cy="749808"/>
            <a:chOff x="3492018" y="2298292"/>
            <a:chExt cx="1765101" cy="1765101"/>
          </a:xfrm>
          <a:solidFill>
            <a:schemeClr val="tx2"/>
          </a:solidFill>
        </p:grpSpPr>
        <p:sp>
          <p:nvSpPr>
            <p:cNvPr id="54" name="Oval 53">
              <a:extLst>
                <a:ext uri="{FF2B5EF4-FFF2-40B4-BE49-F238E27FC236}">
                  <a16:creationId xmlns:a16="http://schemas.microsoft.com/office/drawing/2014/main" id="{3AFA3AA7-B377-B049-8F68-F52F971F11EF}"/>
                </a:ext>
              </a:extLst>
            </p:cNvPr>
            <p:cNvSpPr/>
            <p:nvPr/>
          </p:nvSpPr>
          <p:spPr>
            <a:xfrm>
              <a:off x="3492018" y="2298292"/>
              <a:ext cx="1765101" cy="1765101"/>
            </a:xfrm>
            <a:prstGeom prst="rect">
              <a:avLst/>
            </a:prstGeom>
            <a:grpFill/>
          </p:spPr>
          <p:style>
            <a:lnRef idx="2">
              <a:schemeClr val="lt1">
                <a:hueOff val="0"/>
                <a:satOff val="0"/>
                <a:lumOff val="0"/>
                <a:alphaOff val="0"/>
              </a:schemeClr>
            </a:lnRef>
            <a:fillRef idx="1">
              <a:schemeClr val="accent2">
                <a:shade val="80000"/>
                <a:hueOff val="-11316"/>
                <a:satOff val="-43618"/>
                <a:lumOff val="21770"/>
                <a:alphaOff val="0"/>
              </a:schemeClr>
            </a:fillRef>
            <a:effectRef idx="0">
              <a:schemeClr val="accent2">
                <a:shade val="80000"/>
                <a:hueOff val="-11316"/>
                <a:satOff val="-43618"/>
                <a:lumOff val="21770"/>
                <a:alphaOff val="0"/>
              </a:schemeClr>
            </a:effectRef>
            <a:fontRef idx="minor">
              <a:schemeClr val="lt1"/>
            </a:fontRef>
          </p:style>
        </p:sp>
        <p:sp>
          <p:nvSpPr>
            <p:cNvPr id="55" name="Oval 8">
              <a:extLst>
                <a:ext uri="{FF2B5EF4-FFF2-40B4-BE49-F238E27FC236}">
                  <a16:creationId xmlns:a16="http://schemas.microsoft.com/office/drawing/2014/main" id="{20D7E106-19D8-1349-803E-16A300D78F62}"/>
                </a:ext>
              </a:extLst>
            </p:cNvPr>
            <p:cNvSpPr txBox="1"/>
            <p:nvPr/>
          </p:nvSpPr>
          <p:spPr>
            <a:xfrm>
              <a:off x="3607591" y="2432676"/>
              <a:ext cx="1533956" cy="15199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1400" b="1" kern="1200" dirty="0"/>
                <a:t>Decision Making</a:t>
              </a:r>
            </a:p>
            <a:p>
              <a:pPr marL="0" lvl="0" indent="0" algn="ctr" defTabSz="1644650">
                <a:lnSpc>
                  <a:spcPct val="90000"/>
                </a:lnSpc>
                <a:spcBef>
                  <a:spcPct val="0"/>
                </a:spcBef>
                <a:spcAft>
                  <a:spcPct val="35000"/>
                </a:spcAft>
                <a:buNone/>
              </a:pPr>
              <a:r>
                <a:rPr lang="en-US" sz="1400" b="1" kern="1200" dirty="0"/>
                <a:t>(What and How)</a:t>
              </a:r>
            </a:p>
          </p:txBody>
        </p:sp>
      </p:grpSp>
      <p:grpSp>
        <p:nvGrpSpPr>
          <p:cNvPr id="46" name="Group 45">
            <a:extLst>
              <a:ext uri="{FF2B5EF4-FFF2-40B4-BE49-F238E27FC236}">
                <a16:creationId xmlns:a16="http://schemas.microsoft.com/office/drawing/2014/main" id="{4BB90EC6-8EB5-394E-93EE-E619BD7C7B2B}"/>
              </a:ext>
            </a:extLst>
          </p:cNvPr>
          <p:cNvGrpSpPr>
            <a:grpSpLocks noChangeAspect="1"/>
          </p:cNvGrpSpPr>
          <p:nvPr/>
        </p:nvGrpSpPr>
        <p:grpSpPr>
          <a:xfrm>
            <a:off x="828972" y="2589955"/>
            <a:ext cx="2636668" cy="750530"/>
            <a:chOff x="838879" y="2298292"/>
            <a:chExt cx="1765101" cy="1765101"/>
          </a:xfrm>
          <a:solidFill>
            <a:schemeClr val="tx2"/>
          </a:solidFill>
        </p:grpSpPr>
        <p:sp>
          <p:nvSpPr>
            <p:cNvPr id="50" name="Oval 49">
              <a:extLst>
                <a:ext uri="{FF2B5EF4-FFF2-40B4-BE49-F238E27FC236}">
                  <a16:creationId xmlns:a16="http://schemas.microsoft.com/office/drawing/2014/main" id="{633101F6-2C71-CC47-A001-3A5FAE98C276}"/>
                </a:ext>
              </a:extLst>
            </p:cNvPr>
            <p:cNvSpPr/>
            <p:nvPr/>
          </p:nvSpPr>
          <p:spPr>
            <a:xfrm>
              <a:off x="838879" y="2298292"/>
              <a:ext cx="1765101" cy="1765101"/>
            </a:xfrm>
            <a:prstGeom prst="rect">
              <a:avLst/>
            </a:prstGeom>
            <a:grpFill/>
          </p:spPr>
          <p:style>
            <a:lnRef idx="2">
              <a:schemeClr val="lt1">
                <a:hueOff val="0"/>
                <a:satOff val="0"/>
                <a:lumOff val="0"/>
                <a:alphaOff val="0"/>
              </a:schemeClr>
            </a:lnRef>
            <a:fillRef idx="1">
              <a:schemeClr val="accent2">
                <a:shade val="80000"/>
                <a:hueOff val="-22633"/>
                <a:satOff val="-87236"/>
                <a:lumOff val="43541"/>
                <a:alphaOff val="0"/>
              </a:schemeClr>
            </a:fillRef>
            <a:effectRef idx="0">
              <a:schemeClr val="accent2">
                <a:shade val="80000"/>
                <a:hueOff val="-22633"/>
                <a:satOff val="-87236"/>
                <a:lumOff val="43541"/>
                <a:alphaOff val="0"/>
              </a:schemeClr>
            </a:effectRef>
            <a:fontRef idx="minor">
              <a:schemeClr val="lt1"/>
            </a:fontRef>
          </p:style>
        </p:sp>
        <p:sp>
          <p:nvSpPr>
            <p:cNvPr id="51" name="Oval 12">
              <a:extLst>
                <a:ext uri="{FF2B5EF4-FFF2-40B4-BE49-F238E27FC236}">
                  <a16:creationId xmlns:a16="http://schemas.microsoft.com/office/drawing/2014/main" id="{7D4C66F5-E099-7A40-8981-9A166489CB2F}"/>
                </a:ext>
              </a:extLst>
            </p:cNvPr>
            <p:cNvSpPr txBox="1"/>
            <p:nvPr/>
          </p:nvSpPr>
          <p:spPr>
            <a:xfrm>
              <a:off x="911713" y="2411021"/>
              <a:ext cx="1620257" cy="15199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1400" b="1" kern="1200" dirty="0"/>
                <a:t>Organization Choices</a:t>
              </a:r>
            </a:p>
          </p:txBody>
        </p:sp>
      </p:grpSp>
      <p:sp>
        <p:nvSpPr>
          <p:cNvPr id="7" name="Rectangle 6">
            <a:extLst>
              <a:ext uri="{FF2B5EF4-FFF2-40B4-BE49-F238E27FC236}">
                <a16:creationId xmlns:a16="http://schemas.microsoft.com/office/drawing/2014/main" id="{A9DEB7D9-6827-EC49-8160-0518B0111DA1}"/>
              </a:ext>
            </a:extLst>
          </p:cNvPr>
          <p:cNvSpPr/>
          <p:nvPr/>
        </p:nvSpPr>
        <p:spPr>
          <a:xfrm>
            <a:off x="2333737" y="3932908"/>
            <a:ext cx="4951334" cy="341632"/>
          </a:xfrm>
          <a:prstGeom prst="rect">
            <a:avLst/>
          </a:prstGeom>
        </p:spPr>
        <p:txBody>
          <a:bodyPr wrap="square">
            <a:spAutoFit/>
          </a:bodyPr>
          <a:lstStyle/>
          <a:p>
            <a:pPr algn="ctr" defTabSz="1200150">
              <a:lnSpc>
                <a:spcPct val="90000"/>
              </a:lnSpc>
              <a:spcBef>
                <a:spcPct val="0"/>
              </a:spcBef>
              <a:spcAft>
                <a:spcPct val="35000"/>
              </a:spcAft>
            </a:pPr>
            <a:r>
              <a:rPr lang="en-US" altLang="en-US" b="1" dirty="0">
                <a:latin typeface="Arial" pitchFamily="34" charset="0"/>
                <a:ea typeface="ＭＳ Ｐゴシック" pitchFamily="34" charset="-128"/>
              </a:rPr>
              <a:t>Which in turn drives organizational choices</a:t>
            </a:r>
            <a:endParaRPr lang="en-US" altLang="en-US" dirty="0">
              <a:latin typeface="Arial" pitchFamily="34" charset="0"/>
              <a:ea typeface="ＭＳ Ｐゴシック" pitchFamily="34" charset="-128"/>
            </a:endParaRPr>
          </a:p>
        </p:txBody>
      </p:sp>
      <p:cxnSp>
        <p:nvCxnSpPr>
          <p:cNvPr id="11" name="Straight Arrow Connector 10">
            <a:extLst>
              <a:ext uri="{FF2B5EF4-FFF2-40B4-BE49-F238E27FC236}">
                <a16:creationId xmlns:a16="http://schemas.microsoft.com/office/drawing/2014/main" id="{BFB0A6DC-B8C4-A940-9E57-B7C8BB6F570D}"/>
              </a:ext>
            </a:extLst>
          </p:cNvPr>
          <p:cNvCxnSpPr>
            <a:stCxn id="50" idx="3"/>
            <a:endCxn id="58" idx="1"/>
          </p:cNvCxnSpPr>
          <p:nvPr/>
        </p:nvCxnSpPr>
        <p:spPr>
          <a:xfrm>
            <a:off x="3465640" y="2965220"/>
            <a:ext cx="600424" cy="86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8539CE0A-6FCF-874C-8B3E-F6CF972C5E55}"/>
              </a:ext>
            </a:extLst>
          </p:cNvPr>
          <p:cNvCxnSpPr>
            <a:stCxn id="54" idx="2"/>
            <a:endCxn id="50" idx="2"/>
          </p:cNvCxnSpPr>
          <p:nvPr/>
        </p:nvCxnSpPr>
        <p:spPr>
          <a:xfrm rot="5400000">
            <a:off x="4796605" y="690825"/>
            <a:ext cx="361" cy="5298958"/>
          </a:xfrm>
          <a:prstGeom prst="bentConnector3">
            <a:avLst>
              <a:gd name="adj1" fmla="val 12373296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4D8ECD9-74C3-254A-A76E-4955A1753F66}"/>
              </a:ext>
            </a:extLst>
          </p:cNvPr>
          <p:cNvCxnSpPr>
            <a:cxnSpLocks/>
            <a:stCxn id="58" idx="3"/>
            <a:endCxn id="54" idx="1"/>
          </p:cNvCxnSpPr>
          <p:nvPr/>
        </p:nvCxnSpPr>
        <p:spPr>
          <a:xfrm flipV="1">
            <a:off x="5529104" y="2965220"/>
            <a:ext cx="600424" cy="86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981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8821D76-3A05-AF47-860D-FCC19DA7D6AE}"/>
              </a:ext>
            </a:extLst>
          </p:cNvPr>
          <p:cNvSpPr>
            <a:spLocks noGrp="1"/>
          </p:cNvSpPr>
          <p:nvPr>
            <p:ph type="body" sz="quarter" idx="16"/>
          </p:nvPr>
        </p:nvSpPr>
        <p:spPr>
          <a:xfrm>
            <a:off x="607295" y="1097156"/>
            <a:ext cx="4002394" cy="1093796"/>
          </a:xfrm>
          <a:ln>
            <a:noFill/>
          </a:ln>
        </p:spPr>
        <p:txBody>
          <a:bodyPr/>
          <a:lstStyle/>
          <a:p>
            <a:pPr marL="0" indent="0" algn="ctr">
              <a:lnSpc>
                <a:spcPct val="150000"/>
              </a:lnSpc>
              <a:spcBef>
                <a:spcPts val="600"/>
              </a:spcBef>
              <a:buNone/>
            </a:pPr>
            <a:r>
              <a:rPr lang="en-US" b="1" dirty="0"/>
              <a:t>Common DEI inhibiters: </a:t>
            </a:r>
            <a:br>
              <a:rPr lang="en-US" dirty="0"/>
            </a:br>
            <a:r>
              <a:rPr lang="en-US" b="1" i="1" dirty="0">
                <a:solidFill>
                  <a:schemeClr val="accent5"/>
                </a:solidFill>
              </a:rPr>
              <a:t>“Stumbling Blocks”</a:t>
            </a:r>
          </a:p>
        </p:txBody>
      </p:sp>
      <p:sp>
        <p:nvSpPr>
          <p:cNvPr id="7" name="Title 6">
            <a:extLst>
              <a:ext uri="{FF2B5EF4-FFF2-40B4-BE49-F238E27FC236}">
                <a16:creationId xmlns:a16="http://schemas.microsoft.com/office/drawing/2014/main" id="{8597C114-F1EB-4E4A-B67F-120B251777DE}"/>
              </a:ext>
            </a:extLst>
          </p:cNvPr>
          <p:cNvSpPr>
            <a:spLocks noGrp="1"/>
          </p:cNvSpPr>
          <p:nvPr>
            <p:ph type="title"/>
          </p:nvPr>
        </p:nvSpPr>
        <p:spPr/>
        <p:txBody>
          <a:bodyPr/>
          <a:lstStyle/>
          <a:p>
            <a:r>
              <a:rPr lang="en-US" dirty="0"/>
              <a:t>Moving the Dial - Overview</a:t>
            </a:r>
          </a:p>
        </p:txBody>
      </p:sp>
      <p:sp>
        <p:nvSpPr>
          <p:cNvPr id="10" name="Text Placeholder 9">
            <a:extLst>
              <a:ext uri="{FF2B5EF4-FFF2-40B4-BE49-F238E27FC236}">
                <a16:creationId xmlns:a16="http://schemas.microsoft.com/office/drawing/2014/main" id="{24FF93B9-0299-BF49-B5CF-05908267D99F}"/>
              </a:ext>
            </a:extLst>
          </p:cNvPr>
          <p:cNvSpPr>
            <a:spLocks noGrp="1"/>
          </p:cNvSpPr>
          <p:nvPr>
            <p:ph type="body" sz="quarter" idx="22"/>
          </p:nvPr>
        </p:nvSpPr>
        <p:spPr/>
        <p:txBody>
          <a:bodyPr/>
          <a:lstStyle/>
          <a:p>
            <a:r>
              <a:rPr lang="en-US" dirty="0"/>
              <a:t>DEI Stumbling Blocks and Building Blocks</a:t>
            </a:r>
          </a:p>
        </p:txBody>
      </p:sp>
      <p:grpSp>
        <p:nvGrpSpPr>
          <p:cNvPr id="20" name="Group 19">
            <a:extLst>
              <a:ext uri="{FF2B5EF4-FFF2-40B4-BE49-F238E27FC236}">
                <a16:creationId xmlns:a16="http://schemas.microsoft.com/office/drawing/2014/main" id="{24518E22-8BD5-B74A-A199-C9866777534E}"/>
              </a:ext>
            </a:extLst>
          </p:cNvPr>
          <p:cNvGrpSpPr/>
          <p:nvPr/>
        </p:nvGrpSpPr>
        <p:grpSpPr>
          <a:xfrm>
            <a:off x="703492" y="2272811"/>
            <a:ext cx="3810000" cy="3810000"/>
            <a:chOff x="703492" y="2272811"/>
            <a:chExt cx="3810000" cy="3810000"/>
          </a:xfrm>
        </p:grpSpPr>
        <p:pic>
          <p:nvPicPr>
            <p:cNvPr id="11" name="Graphic 10">
              <a:extLst>
                <a:ext uri="{FF2B5EF4-FFF2-40B4-BE49-F238E27FC236}">
                  <a16:creationId xmlns:a16="http://schemas.microsoft.com/office/drawing/2014/main" id="{57BEF790-D1C8-3A42-BEE0-C5D74374A09B}"/>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703492" y="2272811"/>
              <a:ext cx="3810000" cy="3810000"/>
            </a:xfrm>
            <a:prstGeom prst="rect">
              <a:avLst/>
            </a:prstGeom>
          </p:spPr>
        </p:pic>
        <p:sp>
          <p:nvSpPr>
            <p:cNvPr id="14" name="TextBox 13">
              <a:extLst>
                <a:ext uri="{FF2B5EF4-FFF2-40B4-BE49-F238E27FC236}">
                  <a16:creationId xmlns:a16="http://schemas.microsoft.com/office/drawing/2014/main" id="{6ACB2214-ED9E-BF45-9644-78CAE118A869}"/>
                </a:ext>
              </a:extLst>
            </p:cNvPr>
            <p:cNvSpPr txBox="1"/>
            <p:nvPr/>
          </p:nvSpPr>
          <p:spPr>
            <a:xfrm>
              <a:off x="1220527" y="5039302"/>
              <a:ext cx="1254369" cy="523220"/>
            </a:xfrm>
            <a:prstGeom prst="rect">
              <a:avLst/>
            </a:prstGeom>
            <a:solidFill>
              <a:schemeClr val="bg1"/>
            </a:solidFill>
            <a:ln>
              <a:noFill/>
            </a:ln>
          </p:spPr>
          <p:txBody>
            <a:bodyPr wrap="square" rtlCol="0">
              <a:spAutoFit/>
            </a:bodyPr>
            <a:lstStyle/>
            <a:p>
              <a:pPr algn="ctr"/>
              <a:r>
                <a:rPr lang="en-US" sz="1400" dirty="0"/>
                <a:t>2. Myopic Solutions</a:t>
              </a:r>
            </a:p>
          </p:txBody>
        </p:sp>
        <p:sp>
          <p:nvSpPr>
            <p:cNvPr id="15" name="TextBox 14">
              <a:extLst>
                <a:ext uri="{FF2B5EF4-FFF2-40B4-BE49-F238E27FC236}">
                  <a16:creationId xmlns:a16="http://schemas.microsoft.com/office/drawing/2014/main" id="{B2BB68B9-BEFE-B647-A7F3-30A1F40770CB}"/>
                </a:ext>
              </a:extLst>
            </p:cNvPr>
            <p:cNvSpPr txBox="1"/>
            <p:nvPr/>
          </p:nvSpPr>
          <p:spPr>
            <a:xfrm rot="19317224">
              <a:off x="1259375" y="3845911"/>
              <a:ext cx="1254369" cy="523220"/>
            </a:xfrm>
            <a:prstGeom prst="rect">
              <a:avLst/>
            </a:prstGeom>
            <a:solidFill>
              <a:schemeClr val="bg1"/>
            </a:solidFill>
            <a:ln>
              <a:noFill/>
            </a:ln>
          </p:spPr>
          <p:txBody>
            <a:bodyPr wrap="square" rtlCol="0">
              <a:spAutoFit/>
            </a:bodyPr>
            <a:lstStyle/>
            <a:p>
              <a:pPr algn="ctr"/>
              <a:r>
                <a:rPr lang="en-US" sz="1400" dirty="0"/>
                <a:t>1. Diversity Saturation</a:t>
              </a:r>
            </a:p>
          </p:txBody>
        </p:sp>
        <p:sp>
          <p:nvSpPr>
            <p:cNvPr id="16" name="TextBox 15">
              <a:extLst>
                <a:ext uri="{FF2B5EF4-FFF2-40B4-BE49-F238E27FC236}">
                  <a16:creationId xmlns:a16="http://schemas.microsoft.com/office/drawing/2014/main" id="{10DE6B6F-1725-D34C-BB07-8C9AF511A62F}"/>
                </a:ext>
              </a:extLst>
            </p:cNvPr>
            <p:cNvSpPr txBox="1"/>
            <p:nvPr/>
          </p:nvSpPr>
          <p:spPr>
            <a:xfrm>
              <a:off x="2767561" y="2899150"/>
              <a:ext cx="1254369" cy="523220"/>
            </a:xfrm>
            <a:prstGeom prst="rect">
              <a:avLst/>
            </a:prstGeom>
            <a:solidFill>
              <a:schemeClr val="bg1"/>
            </a:solidFill>
            <a:ln>
              <a:noFill/>
            </a:ln>
          </p:spPr>
          <p:txBody>
            <a:bodyPr wrap="square" rtlCol="0">
              <a:spAutoFit/>
            </a:bodyPr>
            <a:lstStyle/>
            <a:p>
              <a:pPr algn="ctr"/>
              <a:r>
                <a:rPr lang="en-US" sz="1400" dirty="0"/>
                <a:t>3. Lack of Metrics</a:t>
              </a:r>
            </a:p>
          </p:txBody>
        </p:sp>
        <p:sp>
          <p:nvSpPr>
            <p:cNvPr id="17" name="TextBox 16">
              <a:extLst>
                <a:ext uri="{FF2B5EF4-FFF2-40B4-BE49-F238E27FC236}">
                  <a16:creationId xmlns:a16="http://schemas.microsoft.com/office/drawing/2014/main" id="{8DD1B17B-44DC-124D-8AF6-E87C2B2D16EF}"/>
                </a:ext>
              </a:extLst>
            </p:cNvPr>
            <p:cNvSpPr txBox="1"/>
            <p:nvPr/>
          </p:nvSpPr>
          <p:spPr>
            <a:xfrm>
              <a:off x="2763419" y="3577022"/>
              <a:ext cx="1254369" cy="523220"/>
            </a:xfrm>
            <a:prstGeom prst="rect">
              <a:avLst/>
            </a:prstGeom>
            <a:solidFill>
              <a:schemeClr val="bg1"/>
            </a:solidFill>
            <a:ln>
              <a:noFill/>
            </a:ln>
          </p:spPr>
          <p:txBody>
            <a:bodyPr wrap="square" rtlCol="0">
              <a:spAutoFit/>
            </a:bodyPr>
            <a:lstStyle/>
            <a:p>
              <a:pPr algn="ctr"/>
              <a:r>
                <a:rPr lang="en-US" sz="1400" dirty="0"/>
                <a:t>4. “I can’t find anyone!”</a:t>
              </a:r>
            </a:p>
          </p:txBody>
        </p:sp>
        <p:sp>
          <p:nvSpPr>
            <p:cNvPr id="18" name="TextBox 17">
              <a:extLst>
                <a:ext uri="{FF2B5EF4-FFF2-40B4-BE49-F238E27FC236}">
                  <a16:creationId xmlns:a16="http://schemas.microsoft.com/office/drawing/2014/main" id="{695AAD2A-1E1F-A34D-A450-3809F9035F54}"/>
                </a:ext>
              </a:extLst>
            </p:cNvPr>
            <p:cNvSpPr txBox="1"/>
            <p:nvPr/>
          </p:nvSpPr>
          <p:spPr>
            <a:xfrm>
              <a:off x="2763418" y="4306696"/>
              <a:ext cx="1254369" cy="523220"/>
            </a:xfrm>
            <a:prstGeom prst="rect">
              <a:avLst/>
            </a:prstGeom>
            <a:solidFill>
              <a:schemeClr val="bg1"/>
            </a:solidFill>
            <a:ln>
              <a:noFill/>
            </a:ln>
          </p:spPr>
          <p:txBody>
            <a:bodyPr wrap="square" rtlCol="0">
              <a:spAutoFit/>
            </a:bodyPr>
            <a:lstStyle/>
            <a:p>
              <a:pPr algn="ctr"/>
              <a:r>
                <a:rPr lang="en-US" sz="1400" dirty="0"/>
                <a:t>5. Reputation vs. Reality</a:t>
              </a:r>
            </a:p>
          </p:txBody>
        </p:sp>
        <p:sp>
          <p:nvSpPr>
            <p:cNvPr id="19" name="TextBox 18">
              <a:extLst>
                <a:ext uri="{FF2B5EF4-FFF2-40B4-BE49-F238E27FC236}">
                  <a16:creationId xmlns:a16="http://schemas.microsoft.com/office/drawing/2014/main" id="{55F12F6D-6ECB-1243-9967-0E2352503A40}"/>
                </a:ext>
              </a:extLst>
            </p:cNvPr>
            <p:cNvSpPr txBox="1"/>
            <p:nvPr/>
          </p:nvSpPr>
          <p:spPr>
            <a:xfrm>
              <a:off x="2707495" y="5039302"/>
              <a:ext cx="1437508" cy="523220"/>
            </a:xfrm>
            <a:prstGeom prst="rect">
              <a:avLst/>
            </a:prstGeom>
            <a:noFill/>
            <a:ln>
              <a:noFill/>
            </a:ln>
          </p:spPr>
          <p:txBody>
            <a:bodyPr wrap="square" rtlCol="0">
              <a:spAutoFit/>
            </a:bodyPr>
            <a:lstStyle/>
            <a:p>
              <a:pPr algn="ctr"/>
              <a:r>
                <a:rPr lang="en-US" sz="1400" dirty="0"/>
                <a:t>6. Compulsory Training</a:t>
              </a:r>
            </a:p>
          </p:txBody>
        </p:sp>
      </p:grpSp>
      <p:grpSp>
        <p:nvGrpSpPr>
          <p:cNvPr id="27" name="Group 26">
            <a:extLst>
              <a:ext uri="{FF2B5EF4-FFF2-40B4-BE49-F238E27FC236}">
                <a16:creationId xmlns:a16="http://schemas.microsoft.com/office/drawing/2014/main" id="{63BDFE1E-E3C6-574A-92D2-887839D2ABBA}"/>
              </a:ext>
            </a:extLst>
          </p:cNvPr>
          <p:cNvGrpSpPr/>
          <p:nvPr/>
        </p:nvGrpSpPr>
        <p:grpSpPr>
          <a:xfrm>
            <a:off x="4831402" y="2272811"/>
            <a:ext cx="3810000" cy="3813048"/>
            <a:chOff x="4831402" y="2272811"/>
            <a:chExt cx="3810000" cy="3813048"/>
          </a:xfrm>
        </p:grpSpPr>
        <p:pic>
          <p:nvPicPr>
            <p:cNvPr id="12" name="Graphic 11">
              <a:extLst>
                <a:ext uri="{FF2B5EF4-FFF2-40B4-BE49-F238E27FC236}">
                  <a16:creationId xmlns:a16="http://schemas.microsoft.com/office/drawing/2014/main" id="{33BFD3D9-DFD7-2042-8D58-9F5880581C86}"/>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4831402" y="2272811"/>
              <a:ext cx="3810000" cy="3813048"/>
            </a:xfrm>
            <a:prstGeom prst="rect">
              <a:avLst/>
            </a:prstGeom>
          </p:spPr>
        </p:pic>
        <p:sp>
          <p:nvSpPr>
            <p:cNvPr id="21" name="TextBox 20">
              <a:extLst>
                <a:ext uri="{FF2B5EF4-FFF2-40B4-BE49-F238E27FC236}">
                  <a16:creationId xmlns:a16="http://schemas.microsoft.com/office/drawing/2014/main" id="{69762220-5C8A-A647-B7CF-B55B2EEE5BF2}"/>
                </a:ext>
              </a:extLst>
            </p:cNvPr>
            <p:cNvSpPr txBox="1"/>
            <p:nvPr/>
          </p:nvSpPr>
          <p:spPr>
            <a:xfrm>
              <a:off x="5335327" y="5039302"/>
              <a:ext cx="1254369" cy="523220"/>
            </a:xfrm>
            <a:prstGeom prst="rect">
              <a:avLst/>
            </a:prstGeom>
            <a:solidFill>
              <a:schemeClr val="bg1"/>
            </a:solidFill>
            <a:ln>
              <a:noFill/>
            </a:ln>
          </p:spPr>
          <p:txBody>
            <a:bodyPr wrap="square" rtlCol="0">
              <a:spAutoFit/>
            </a:bodyPr>
            <a:lstStyle/>
            <a:p>
              <a:pPr algn="ctr"/>
              <a:r>
                <a:rPr lang="en-US" sz="1400" dirty="0"/>
                <a:t>2. Measure Progress</a:t>
              </a:r>
            </a:p>
          </p:txBody>
        </p:sp>
        <p:sp>
          <p:nvSpPr>
            <p:cNvPr id="22" name="TextBox 21">
              <a:extLst>
                <a:ext uri="{FF2B5EF4-FFF2-40B4-BE49-F238E27FC236}">
                  <a16:creationId xmlns:a16="http://schemas.microsoft.com/office/drawing/2014/main" id="{A5AA9C34-EFDF-FB48-9351-DB8ACDC1FEC5}"/>
                </a:ext>
              </a:extLst>
            </p:cNvPr>
            <p:cNvSpPr txBox="1"/>
            <p:nvPr/>
          </p:nvSpPr>
          <p:spPr>
            <a:xfrm rot="19317224">
              <a:off x="5374175" y="3845911"/>
              <a:ext cx="1254369" cy="523220"/>
            </a:xfrm>
            <a:prstGeom prst="rect">
              <a:avLst/>
            </a:prstGeom>
            <a:solidFill>
              <a:schemeClr val="bg1"/>
            </a:solidFill>
            <a:ln>
              <a:noFill/>
            </a:ln>
          </p:spPr>
          <p:txBody>
            <a:bodyPr wrap="square" rtlCol="0">
              <a:spAutoFit/>
            </a:bodyPr>
            <a:lstStyle/>
            <a:p>
              <a:pPr algn="ctr"/>
              <a:r>
                <a:rPr lang="en-US" sz="1400" dirty="0"/>
                <a:t>1. </a:t>
              </a:r>
              <a:r>
                <a:rPr lang="en-US" sz="1400" dirty="0" err="1"/>
                <a:t>Communi</a:t>
              </a:r>
              <a:r>
                <a:rPr lang="en-US" sz="1400" dirty="0"/>
                <a:t>-cation</a:t>
              </a:r>
            </a:p>
          </p:txBody>
        </p:sp>
        <p:sp>
          <p:nvSpPr>
            <p:cNvPr id="23" name="TextBox 22">
              <a:extLst>
                <a:ext uri="{FF2B5EF4-FFF2-40B4-BE49-F238E27FC236}">
                  <a16:creationId xmlns:a16="http://schemas.microsoft.com/office/drawing/2014/main" id="{524C48C2-ABC0-F742-AB50-80F3A22D1845}"/>
                </a:ext>
              </a:extLst>
            </p:cNvPr>
            <p:cNvSpPr txBox="1"/>
            <p:nvPr/>
          </p:nvSpPr>
          <p:spPr>
            <a:xfrm>
              <a:off x="6882361" y="2899150"/>
              <a:ext cx="1254369" cy="523220"/>
            </a:xfrm>
            <a:prstGeom prst="rect">
              <a:avLst/>
            </a:prstGeom>
            <a:solidFill>
              <a:schemeClr val="bg1"/>
            </a:solidFill>
            <a:ln>
              <a:noFill/>
            </a:ln>
          </p:spPr>
          <p:txBody>
            <a:bodyPr wrap="square" rtlCol="0">
              <a:spAutoFit/>
            </a:bodyPr>
            <a:lstStyle/>
            <a:p>
              <a:pPr algn="ctr"/>
              <a:r>
                <a:rPr lang="en-US" sz="1400" dirty="0"/>
                <a:t>3. Data is King</a:t>
              </a:r>
            </a:p>
          </p:txBody>
        </p:sp>
        <p:sp>
          <p:nvSpPr>
            <p:cNvPr id="24" name="TextBox 23">
              <a:extLst>
                <a:ext uri="{FF2B5EF4-FFF2-40B4-BE49-F238E27FC236}">
                  <a16:creationId xmlns:a16="http://schemas.microsoft.com/office/drawing/2014/main" id="{6590672E-8183-3344-A03B-E9D3595F23B0}"/>
                </a:ext>
              </a:extLst>
            </p:cNvPr>
            <p:cNvSpPr txBox="1"/>
            <p:nvPr/>
          </p:nvSpPr>
          <p:spPr>
            <a:xfrm>
              <a:off x="6878219" y="3694252"/>
              <a:ext cx="1254369" cy="307777"/>
            </a:xfrm>
            <a:prstGeom prst="rect">
              <a:avLst/>
            </a:prstGeom>
            <a:solidFill>
              <a:schemeClr val="bg1"/>
            </a:solidFill>
            <a:ln>
              <a:noFill/>
            </a:ln>
          </p:spPr>
          <p:txBody>
            <a:bodyPr wrap="square" rtlCol="0">
              <a:spAutoFit/>
            </a:bodyPr>
            <a:lstStyle/>
            <a:p>
              <a:pPr algn="ctr"/>
              <a:r>
                <a:rPr lang="en-US" sz="1400" dirty="0"/>
                <a:t>4. Creativity</a:t>
              </a:r>
            </a:p>
          </p:txBody>
        </p:sp>
        <p:sp>
          <p:nvSpPr>
            <p:cNvPr id="25" name="TextBox 24">
              <a:extLst>
                <a:ext uri="{FF2B5EF4-FFF2-40B4-BE49-F238E27FC236}">
                  <a16:creationId xmlns:a16="http://schemas.microsoft.com/office/drawing/2014/main" id="{1B452D12-8229-2B47-851A-610BAB03B76F}"/>
                </a:ext>
              </a:extLst>
            </p:cNvPr>
            <p:cNvSpPr txBox="1"/>
            <p:nvPr/>
          </p:nvSpPr>
          <p:spPr>
            <a:xfrm>
              <a:off x="6878218" y="4306696"/>
              <a:ext cx="1254369" cy="523220"/>
            </a:xfrm>
            <a:prstGeom prst="rect">
              <a:avLst/>
            </a:prstGeom>
            <a:solidFill>
              <a:schemeClr val="bg1"/>
            </a:solidFill>
            <a:ln>
              <a:noFill/>
            </a:ln>
          </p:spPr>
          <p:txBody>
            <a:bodyPr wrap="square" rtlCol="0">
              <a:spAutoFit/>
            </a:bodyPr>
            <a:lstStyle/>
            <a:p>
              <a:pPr algn="ctr"/>
              <a:r>
                <a:rPr lang="en-US" sz="1400" dirty="0"/>
                <a:t>5. People &amp; Rewards</a:t>
              </a:r>
            </a:p>
          </p:txBody>
        </p:sp>
        <p:sp>
          <p:nvSpPr>
            <p:cNvPr id="26" name="TextBox 25">
              <a:extLst>
                <a:ext uri="{FF2B5EF4-FFF2-40B4-BE49-F238E27FC236}">
                  <a16:creationId xmlns:a16="http://schemas.microsoft.com/office/drawing/2014/main" id="{09C31B41-3940-9E4B-8E99-398B24B62D79}"/>
                </a:ext>
              </a:extLst>
            </p:cNvPr>
            <p:cNvSpPr txBox="1"/>
            <p:nvPr/>
          </p:nvSpPr>
          <p:spPr>
            <a:xfrm>
              <a:off x="6822295" y="5039302"/>
              <a:ext cx="1437508" cy="523220"/>
            </a:xfrm>
            <a:prstGeom prst="rect">
              <a:avLst/>
            </a:prstGeom>
            <a:noFill/>
            <a:ln>
              <a:noFill/>
            </a:ln>
          </p:spPr>
          <p:txBody>
            <a:bodyPr wrap="square" rtlCol="0">
              <a:spAutoFit/>
            </a:bodyPr>
            <a:lstStyle/>
            <a:p>
              <a:pPr algn="ctr"/>
              <a:r>
                <a:rPr lang="en-US" sz="1400" dirty="0"/>
                <a:t>6. Reimagine Training</a:t>
              </a:r>
            </a:p>
          </p:txBody>
        </p:sp>
      </p:grpSp>
      <p:sp>
        <p:nvSpPr>
          <p:cNvPr id="28" name="Text Placeholder 7">
            <a:extLst>
              <a:ext uri="{FF2B5EF4-FFF2-40B4-BE49-F238E27FC236}">
                <a16:creationId xmlns:a16="http://schemas.microsoft.com/office/drawing/2014/main" id="{0B895C88-AAF5-0146-A87F-09311D184531}"/>
              </a:ext>
            </a:extLst>
          </p:cNvPr>
          <p:cNvSpPr txBox="1">
            <a:spLocks/>
          </p:cNvSpPr>
          <p:nvPr/>
        </p:nvSpPr>
        <p:spPr>
          <a:xfrm>
            <a:off x="4732974" y="1097152"/>
            <a:ext cx="4002394" cy="1093796"/>
          </a:xfrm>
          <a:prstGeom prst="rect">
            <a:avLst/>
          </a:prstGeom>
          <a:ln>
            <a:noFill/>
          </a:ln>
        </p:spPr>
        <p:txBody>
          <a:bodyPr vert="horz" lIns="91440" tIns="45720" rIns="91440" bIns="45720" rtlCol="0">
            <a:noAutofit/>
          </a:bodyPr>
          <a:lstStyle>
            <a:lvl1pPr marL="1524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CA" sz="1800" b="0" i="0" kern="1200">
                <a:solidFill>
                  <a:schemeClr val="tx1"/>
                </a:solidFill>
                <a:effectLst/>
                <a:latin typeface="Arial" panose="020B0604020202020204" pitchFamily="34" charset="0"/>
                <a:ea typeface="+mn-ea"/>
                <a:cs typeface="Arial" panose="020B0604020202020204" pitchFamily="34" charset="0"/>
              </a:defRPr>
            </a:lvl1pPr>
            <a:lvl2pPr marL="3810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sz="1600" kern="1200">
                <a:solidFill>
                  <a:schemeClr val="tx1"/>
                </a:solidFill>
                <a:latin typeface="Arial" panose="020B0604020202020204" pitchFamily="34" charset="0"/>
                <a:ea typeface="+mn-ea"/>
                <a:cs typeface="Arial" panose="020B0604020202020204" pitchFamily="34" charset="0"/>
              </a:defRPr>
            </a:lvl2pPr>
            <a:lvl3pPr marL="6096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sz="1400" kern="1200">
                <a:solidFill>
                  <a:schemeClr val="tx1"/>
                </a:solidFill>
                <a:latin typeface="Arial" panose="020B0604020202020204" pitchFamily="34" charset="0"/>
                <a:ea typeface="+mn-ea"/>
                <a:cs typeface="Arial" panose="020B0604020202020204" pitchFamily="34" charset="0"/>
              </a:defRPr>
            </a:lvl3pPr>
            <a:lvl4pPr marL="8382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sz="1200" kern="1200">
                <a:solidFill>
                  <a:schemeClr val="tx1"/>
                </a:solidFill>
                <a:latin typeface="Arial" panose="020B0604020202020204" pitchFamily="34" charset="0"/>
                <a:ea typeface="+mn-ea"/>
                <a:cs typeface="Arial" panose="020B0604020202020204" pitchFamily="34" charset="0"/>
              </a:defRPr>
            </a:lvl4pPr>
            <a:lvl5pPr marL="1066800" marR="0" indent="-152400" algn="l" defTabSz="914400" rtl="0" eaLnBrk="1" fontAlgn="auto" latinLnBrk="0" hangingPunct="1">
              <a:lnSpc>
                <a:spcPct val="100000"/>
              </a:lnSpc>
              <a:spcBef>
                <a:spcPts val="0"/>
              </a:spcBef>
              <a:spcAft>
                <a:spcPts val="600"/>
              </a:spcAft>
              <a:buClrTx/>
              <a:buSzTx/>
              <a:buFont typeface="Wingdings" pitchFamily="2" charset="2"/>
              <a:buNone/>
              <a:tabLst/>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600"/>
              </a:spcBef>
              <a:buFont typeface="Wingdings" pitchFamily="2" charset="2"/>
              <a:buNone/>
            </a:pPr>
            <a:r>
              <a:rPr lang="en-US" b="1" dirty="0"/>
              <a:t>Common DEI enhancers: </a:t>
            </a:r>
            <a:br>
              <a:rPr lang="en-US" dirty="0"/>
            </a:br>
            <a:r>
              <a:rPr lang="en-US" b="1" i="1" dirty="0">
                <a:solidFill>
                  <a:schemeClr val="bg2"/>
                </a:solidFill>
              </a:rPr>
              <a:t>“Building Blocks”</a:t>
            </a:r>
          </a:p>
        </p:txBody>
      </p:sp>
    </p:spTree>
    <p:extLst>
      <p:ext uri="{BB962C8B-B14F-4D97-AF65-F5344CB8AC3E}">
        <p14:creationId xmlns:p14="http://schemas.microsoft.com/office/powerpoint/2010/main" val="195847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B3A737-551C-1B42-8862-F3A8DDB7B382}"/>
              </a:ext>
            </a:extLst>
          </p:cNvPr>
          <p:cNvSpPr>
            <a:spLocks noGrp="1"/>
          </p:cNvSpPr>
          <p:nvPr>
            <p:ph type="body" sz="quarter" idx="16"/>
          </p:nvPr>
        </p:nvSpPr>
        <p:spPr>
          <a:ln>
            <a:noFill/>
          </a:ln>
        </p:spPr>
        <p:txBody>
          <a:bodyPr/>
          <a:lstStyle/>
          <a:p>
            <a:r>
              <a:rPr lang="en-US" sz="2000" dirty="0"/>
              <a:t>Which of the following stumbling blocks is the most prevalent in your organization?</a:t>
            </a:r>
          </a:p>
          <a:p>
            <a:pPr marL="571500" lvl="1" indent="-342900">
              <a:buFont typeface="+mj-lt"/>
              <a:buAutoNum type="alphaUcPeriod"/>
            </a:pPr>
            <a:r>
              <a:rPr lang="en-US" sz="2000" dirty="0">
                <a:solidFill>
                  <a:schemeClr val="accent5"/>
                </a:solidFill>
              </a:rPr>
              <a:t>Diversity Saturation</a:t>
            </a:r>
          </a:p>
          <a:p>
            <a:pPr marL="571500" lvl="1" indent="-342900">
              <a:buFont typeface="+mj-lt"/>
              <a:buAutoNum type="alphaUcPeriod"/>
            </a:pPr>
            <a:r>
              <a:rPr lang="en-US" sz="2000" dirty="0">
                <a:solidFill>
                  <a:schemeClr val="accent5"/>
                </a:solidFill>
              </a:rPr>
              <a:t>Myopic Solutions/Approach</a:t>
            </a:r>
          </a:p>
          <a:p>
            <a:pPr marL="571500" lvl="1" indent="-342900">
              <a:buFont typeface="+mj-lt"/>
              <a:buAutoNum type="alphaUcPeriod"/>
            </a:pPr>
            <a:r>
              <a:rPr lang="en-US" sz="2000" dirty="0">
                <a:solidFill>
                  <a:schemeClr val="accent5"/>
                </a:solidFill>
              </a:rPr>
              <a:t>Lack of Metrics</a:t>
            </a:r>
          </a:p>
          <a:p>
            <a:pPr marL="571500" lvl="1" indent="-342900">
              <a:buFont typeface="+mj-lt"/>
              <a:buAutoNum type="alphaUcPeriod"/>
            </a:pPr>
            <a:r>
              <a:rPr lang="en-US" sz="2000" dirty="0">
                <a:solidFill>
                  <a:schemeClr val="accent5"/>
                </a:solidFill>
              </a:rPr>
              <a:t>“I can’t find anyone!”</a:t>
            </a:r>
          </a:p>
          <a:p>
            <a:pPr marL="571500" lvl="1" indent="-342900">
              <a:buFont typeface="+mj-lt"/>
              <a:buAutoNum type="alphaUcPeriod"/>
            </a:pPr>
            <a:r>
              <a:rPr lang="en-US" sz="2000" dirty="0">
                <a:solidFill>
                  <a:schemeClr val="accent5"/>
                </a:solidFill>
              </a:rPr>
              <a:t>Reputation vs. Reality</a:t>
            </a:r>
          </a:p>
          <a:p>
            <a:pPr marL="571500" lvl="1" indent="-342900">
              <a:buFont typeface="+mj-lt"/>
              <a:buAutoNum type="alphaUcPeriod"/>
            </a:pPr>
            <a:r>
              <a:rPr lang="en-US" sz="2000" dirty="0">
                <a:solidFill>
                  <a:schemeClr val="accent5"/>
                </a:solidFill>
              </a:rPr>
              <a:t>Compulsory Training</a:t>
            </a:r>
          </a:p>
        </p:txBody>
      </p:sp>
      <p:sp>
        <p:nvSpPr>
          <p:cNvPr id="4" name="Title 3">
            <a:extLst>
              <a:ext uri="{FF2B5EF4-FFF2-40B4-BE49-F238E27FC236}">
                <a16:creationId xmlns:a16="http://schemas.microsoft.com/office/drawing/2014/main" id="{98F10629-341F-3346-8633-78F285F4511A}"/>
              </a:ext>
            </a:extLst>
          </p:cNvPr>
          <p:cNvSpPr>
            <a:spLocks noGrp="1"/>
          </p:cNvSpPr>
          <p:nvPr>
            <p:ph type="title"/>
          </p:nvPr>
        </p:nvSpPr>
        <p:spPr/>
        <p:txBody>
          <a:bodyPr/>
          <a:lstStyle/>
          <a:p>
            <a:r>
              <a:rPr lang="en-US" dirty="0"/>
              <a:t>Poll # 1</a:t>
            </a:r>
          </a:p>
        </p:txBody>
      </p:sp>
      <p:sp>
        <p:nvSpPr>
          <p:cNvPr id="5" name="Text Placeholder 4">
            <a:extLst>
              <a:ext uri="{FF2B5EF4-FFF2-40B4-BE49-F238E27FC236}">
                <a16:creationId xmlns:a16="http://schemas.microsoft.com/office/drawing/2014/main" id="{03519A62-5FEE-6648-AC15-E0ED1BECFE57}"/>
              </a:ext>
            </a:extLst>
          </p:cNvPr>
          <p:cNvSpPr>
            <a:spLocks noGrp="1"/>
          </p:cNvSpPr>
          <p:nvPr>
            <p:ph type="body" sz="quarter" idx="22"/>
          </p:nvPr>
        </p:nvSpPr>
        <p:spPr/>
        <p:txBody>
          <a:bodyPr/>
          <a:lstStyle/>
          <a:p>
            <a:endParaRPr lang="en-US" dirty="0"/>
          </a:p>
        </p:txBody>
      </p:sp>
      <p:grpSp>
        <p:nvGrpSpPr>
          <p:cNvPr id="6" name="Group 5">
            <a:extLst>
              <a:ext uri="{FF2B5EF4-FFF2-40B4-BE49-F238E27FC236}">
                <a16:creationId xmlns:a16="http://schemas.microsoft.com/office/drawing/2014/main" id="{CFBA3987-AC7F-3040-99D1-08D719CCE78A}"/>
              </a:ext>
            </a:extLst>
          </p:cNvPr>
          <p:cNvGrpSpPr/>
          <p:nvPr/>
        </p:nvGrpSpPr>
        <p:grpSpPr>
          <a:xfrm>
            <a:off x="4726705" y="1704775"/>
            <a:ext cx="3810000" cy="3810000"/>
            <a:chOff x="703492" y="2272811"/>
            <a:chExt cx="3810000" cy="3810000"/>
          </a:xfrm>
        </p:grpSpPr>
        <p:pic>
          <p:nvPicPr>
            <p:cNvPr id="7" name="Graphic 6">
              <a:extLst>
                <a:ext uri="{FF2B5EF4-FFF2-40B4-BE49-F238E27FC236}">
                  <a16:creationId xmlns:a16="http://schemas.microsoft.com/office/drawing/2014/main" id="{65A308A4-E626-2841-91A4-E4ACFA3193CA}"/>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703492" y="2272811"/>
              <a:ext cx="3810000" cy="3810000"/>
            </a:xfrm>
            <a:prstGeom prst="rect">
              <a:avLst/>
            </a:prstGeom>
          </p:spPr>
        </p:pic>
        <p:sp>
          <p:nvSpPr>
            <p:cNvPr id="8" name="TextBox 7">
              <a:extLst>
                <a:ext uri="{FF2B5EF4-FFF2-40B4-BE49-F238E27FC236}">
                  <a16:creationId xmlns:a16="http://schemas.microsoft.com/office/drawing/2014/main" id="{D0FDB562-FF0E-4048-BCF5-A8BC6C391B98}"/>
                </a:ext>
              </a:extLst>
            </p:cNvPr>
            <p:cNvSpPr txBox="1"/>
            <p:nvPr/>
          </p:nvSpPr>
          <p:spPr>
            <a:xfrm>
              <a:off x="1231413" y="5039302"/>
              <a:ext cx="1254369" cy="523220"/>
            </a:xfrm>
            <a:prstGeom prst="rect">
              <a:avLst/>
            </a:prstGeom>
            <a:solidFill>
              <a:schemeClr val="bg1"/>
            </a:solidFill>
            <a:ln>
              <a:noFill/>
            </a:ln>
          </p:spPr>
          <p:txBody>
            <a:bodyPr wrap="square" rtlCol="0">
              <a:spAutoFit/>
            </a:bodyPr>
            <a:lstStyle/>
            <a:p>
              <a:pPr algn="ctr"/>
              <a:r>
                <a:rPr lang="en-US" sz="1400" dirty="0"/>
                <a:t>2. Myopic Solutions</a:t>
              </a:r>
            </a:p>
          </p:txBody>
        </p:sp>
        <p:sp>
          <p:nvSpPr>
            <p:cNvPr id="9" name="TextBox 8">
              <a:extLst>
                <a:ext uri="{FF2B5EF4-FFF2-40B4-BE49-F238E27FC236}">
                  <a16:creationId xmlns:a16="http://schemas.microsoft.com/office/drawing/2014/main" id="{2A6EAC86-FEF7-304E-8770-754360212E6E}"/>
                </a:ext>
              </a:extLst>
            </p:cNvPr>
            <p:cNvSpPr txBox="1"/>
            <p:nvPr/>
          </p:nvSpPr>
          <p:spPr>
            <a:xfrm rot="19317224">
              <a:off x="1259375" y="3845911"/>
              <a:ext cx="1254369" cy="523220"/>
            </a:xfrm>
            <a:prstGeom prst="rect">
              <a:avLst/>
            </a:prstGeom>
            <a:solidFill>
              <a:schemeClr val="bg1"/>
            </a:solidFill>
            <a:ln>
              <a:noFill/>
            </a:ln>
          </p:spPr>
          <p:txBody>
            <a:bodyPr wrap="square" rtlCol="0">
              <a:spAutoFit/>
            </a:bodyPr>
            <a:lstStyle/>
            <a:p>
              <a:pPr algn="ctr"/>
              <a:r>
                <a:rPr lang="en-US" sz="1400" dirty="0"/>
                <a:t>1. Diversity Saturation</a:t>
              </a:r>
            </a:p>
          </p:txBody>
        </p:sp>
        <p:sp>
          <p:nvSpPr>
            <p:cNvPr id="10" name="TextBox 9">
              <a:extLst>
                <a:ext uri="{FF2B5EF4-FFF2-40B4-BE49-F238E27FC236}">
                  <a16:creationId xmlns:a16="http://schemas.microsoft.com/office/drawing/2014/main" id="{FB0E744F-B146-5146-BC69-EA85242A0C14}"/>
                </a:ext>
              </a:extLst>
            </p:cNvPr>
            <p:cNvSpPr txBox="1"/>
            <p:nvPr/>
          </p:nvSpPr>
          <p:spPr>
            <a:xfrm>
              <a:off x="2767561" y="2899150"/>
              <a:ext cx="1254369" cy="523220"/>
            </a:xfrm>
            <a:prstGeom prst="rect">
              <a:avLst/>
            </a:prstGeom>
            <a:solidFill>
              <a:schemeClr val="bg1"/>
            </a:solidFill>
            <a:ln>
              <a:noFill/>
            </a:ln>
          </p:spPr>
          <p:txBody>
            <a:bodyPr wrap="square" rtlCol="0">
              <a:spAutoFit/>
            </a:bodyPr>
            <a:lstStyle/>
            <a:p>
              <a:pPr algn="ctr"/>
              <a:r>
                <a:rPr lang="en-US" sz="1400" dirty="0"/>
                <a:t>3. Lack of Metrics</a:t>
              </a:r>
            </a:p>
          </p:txBody>
        </p:sp>
        <p:sp>
          <p:nvSpPr>
            <p:cNvPr id="11" name="TextBox 10">
              <a:extLst>
                <a:ext uri="{FF2B5EF4-FFF2-40B4-BE49-F238E27FC236}">
                  <a16:creationId xmlns:a16="http://schemas.microsoft.com/office/drawing/2014/main" id="{26AF306C-DD8D-FD42-8970-12A6B3EBE56E}"/>
                </a:ext>
              </a:extLst>
            </p:cNvPr>
            <p:cNvSpPr txBox="1"/>
            <p:nvPr/>
          </p:nvSpPr>
          <p:spPr>
            <a:xfrm>
              <a:off x="2763419" y="3577022"/>
              <a:ext cx="1254369" cy="523220"/>
            </a:xfrm>
            <a:prstGeom prst="rect">
              <a:avLst/>
            </a:prstGeom>
            <a:solidFill>
              <a:schemeClr val="bg1"/>
            </a:solidFill>
            <a:ln>
              <a:noFill/>
            </a:ln>
          </p:spPr>
          <p:txBody>
            <a:bodyPr wrap="square" rtlCol="0">
              <a:spAutoFit/>
            </a:bodyPr>
            <a:lstStyle/>
            <a:p>
              <a:pPr algn="ctr"/>
              <a:r>
                <a:rPr lang="en-US" sz="1400" dirty="0"/>
                <a:t>4. “I can’t find anyone!”</a:t>
              </a:r>
            </a:p>
          </p:txBody>
        </p:sp>
        <p:sp>
          <p:nvSpPr>
            <p:cNvPr id="12" name="TextBox 11">
              <a:extLst>
                <a:ext uri="{FF2B5EF4-FFF2-40B4-BE49-F238E27FC236}">
                  <a16:creationId xmlns:a16="http://schemas.microsoft.com/office/drawing/2014/main" id="{86CD077E-435F-0D4F-9203-AD93AA380277}"/>
                </a:ext>
              </a:extLst>
            </p:cNvPr>
            <p:cNvSpPr txBox="1"/>
            <p:nvPr/>
          </p:nvSpPr>
          <p:spPr>
            <a:xfrm>
              <a:off x="2763418" y="4306696"/>
              <a:ext cx="1254369" cy="523220"/>
            </a:xfrm>
            <a:prstGeom prst="rect">
              <a:avLst/>
            </a:prstGeom>
            <a:solidFill>
              <a:schemeClr val="bg1"/>
            </a:solidFill>
            <a:ln>
              <a:noFill/>
            </a:ln>
          </p:spPr>
          <p:txBody>
            <a:bodyPr wrap="square" rtlCol="0">
              <a:spAutoFit/>
            </a:bodyPr>
            <a:lstStyle/>
            <a:p>
              <a:pPr algn="ctr"/>
              <a:r>
                <a:rPr lang="en-US" sz="1400" dirty="0"/>
                <a:t>5. Reputation vs. Reality</a:t>
              </a:r>
            </a:p>
          </p:txBody>
        </p:sp>
        <p:sp>
          <p:nvSpPr>
            <p:cNvPr id="13" name="TextBox 12">
              <a:extLst>
                <a:ext uri="{FF2B5EF4-FFF2-40B4-BE49-F238E27FC236}">
                  <a16:creationId xmlns:a16="http://schemas.microsoft.com/office/drawing/2014/main" id="{A9DBDD49-B8B8-374A-8EAC-D7AC7A4EABE3}"/>
                </a:ext>
              </a:extLst>
            </p:cNvPr>
            <p:cNvSpPr txBox="1"/>
            <p:nvPr/>
          </p:nvSpPr>
          <p:spPr>
            <a:xfrm>
              <a:off x="2707495" y="5039302"/>
              <a:ext cx="1437508" cy="523220"/>
            </a:xfrm>
            <a:prstGeom prst="rect">
              <a:avLst/>
            </a:prstGeom>
            <a:noFill/>
            <a:ln>
              <a:noFill/>
            </a:ln>
          </p:spPr>
          <p:txBody>
            <a:bodyPr wrap="square" rtlCol="0">
              <a:spAutoFit/>
            </a:bodyPr>
            <a:lstStyle/>
            <a:p>
              <a:pPr algn="ctr"/>
              <a:r>
                <a:rPr lang="en-US" sz="1400" dirty="0"/>
                <a:t>6. Compulsory Training</a:t>
              </a:r>
            </a:p>
          </p:txBody>
        </p:sp>
      </p:grpSp>
    </p:spTree>
    <p:extLst>
      <p:ext uri="{BB962C8B-B14F-4D97-AF65-F5344CB8AC3E}">
        <p14:creationId xmlns:p14="http://schemas.microsoft.com/office/powerpoint/2010/main" val="475507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038E6DE5-C2FF-4544-99C7-FF65D4789CB6}"/>
              </a:ext>
            </a:extLst>
          </p:cNvPr>
          <p:cNvSpPr txBox="1">
            <a:spLocks/>
          </p:cNvSpPr>
          <p:nvPr/>
        </p:nvSpPr>
        <p:spPr>
          <a:xfrm>
            <a:off x="800199" y="1237910"/>
            <a:ext cx="3105879" cy="1106783"/>
          </a:xfrm>
          <a:prstGeom prst="rect">
            <a:avLst/>
          </a:prstGeom>
        </p:spPr>
        <p:txBody>
          <a:bodyPr>
            <a:noAutofit/>
          </a:bodyPr>
          <a:lstStyle>
            <a:lvl1pPr marL="0" marR="0" indent="0" algn="l" defTabSz="914400" rtl="0" eaLnBrk="1" fontAlgn="auto" latinLnBrk="0" hangingPunct="1">
              <a:lnSpc>
                <a:spcPct val="100000"/>
              </a:lnSpc>
              <a:spcBef>
                <a:spcPts val="0"/>
              </a:spcBef>
              <a:spcAft>
                <a:spcPts val="600"/>
              </a:spcAft>
              <a:buClrTx/>
              <a:buSzTx/>
              <a:buFont typeface="Wingdings" pitchFamily="2" charset="2"/>
              <a:buNone/>
              <a:tabLst/>
              <a:defRPr sz="2000" kern="1200">
                <a:solidFill>
                  <a:schemeClr val="bg1"/>
                </a:solidFill>
                <a:latin typeface="Arial" panose="020B0604020202020204" pitchFamily="34" charset="0"/>
                <a:ea typeface="+mn-ea"/>
                <a:cs typeface="Arial" panose="020B0604020202020204" pitchFamily="34" charset="0"/>
              </a:defRPr>
            </a:lvl1pPr>
            <a:lvl2pPr marL="257175" marR="0" indent="0" algn="ctr" defTabSz="914400" rtl="0" eaLnBrk="1" fontAlgn="auto" latinLnBrk="0" hangingPunct="1">
              <a:lnSpc>
                <a:spcPct val="100000"/>
              </a:lnSpc>
              <a:spcBef>
                <a:spcPts val="0"/>
              </a:spcBef>
              <a:spcAft>
                <a:spcPts val="600"/>
              </a:spcAft>
              <a:buClrTx/>
              <a:buSzTx/>
              <a:buFont typeface="Wingdings" pitchFamily="2" charset="2"/>
              <a:buNone/>
              <a:tabLst/>
              <a:defRPr sz="1125" kern="1200">
                <a:solidFill>
                  <a:schemeClr val="tx1"/>
                </a:solidFill>
                <a:latin typeface="Arial" panose="020B0604020202020204" pitchFamily="34" charset="0"/>
                <a:ea typeface="+mn-ea"/>
                <a:cs typeface="Arial" panose="020B0604020202020204" pitchFamily="34" charset="0"/>
              </a:defRPr>
            </a:lvl2pPr>
            <a:lvl3pPr marL="514350" marR="0" indent="0" algn="ctr" defTabSz="914400" rtl="0" eaLnBrk="1" fontAlgn="auto" latinLnBrk="0" hangingPunct="1">
              <a:lnSpc>
                <a:spcPct val="100000"/>
              </a:lnSpc>
              <a:spcBef>
                <a:spcPts val="0"/>
              </a:spcBef>
              <a:spcAft>
                <a:spcPts val="600"/>
              </a:spcAft>
              <a:buClrTx/>
              <a:buSzTx/>
              <a:buFont typeface="Wingdings" pitchFamily="2" charset="2"/>
              <a:buNone/>
              <a:tabLst/>
              <a:defRPr sz="1013" kern="1200">
                <a:solidFill>
                  <a:schemeClr val="tx1"/>
                </a:solidFill>
                <a:latin typeface="Arial" panose="020B0604020202020204" pitchFamily="34" charset="0"/>
                <a:ea typeface="+mn-ea"/>
                <a:cs typeface="Arial" panose="020B0604020202020204" pitchFamily="34" charset="0"/>
              </a:defRPr>
            </a:lvl3pPr>
            <a:lvl4pPr marL="771525" marR="0" indent="0" algn="ctr" defTabSz="914400" rtl="0" eaLnBrk="1" fontAlgn="auto" latinLnBrk="0" hangingPunct="1">
              <a:lnSpc>
                <a:spcPct val="100000"/>
              </a:lnSpc>
              <a:spcBef>
                <a:spcPts val="0"/>
              </a:spcBef>
              <a:spcAft>
                <a:spcPts val="600"/>
              </a:spcAft>
              <a:buClrTx/>
              <a:buSzTx/>
              <a:buFont typeface="Wingdings" pitchFamily="2" charset="2"/>
              <a:buNone/>
              <a:tabLst/>
              <a:defRPr sz="900" kern="1200">
                <a:solidFill>
                  <a:schemeClr val="tx1"/>
                </a:solidFill>
                <a:latin typeface="Arial" panose="020B0604020202020204" pitchFamily="34" charset="0"/>
                <a:ea typeface="+mn-ea"/>
                <a:cs typeface="Arial" panose="020B0604020202020204" pitchFamily="34" charset="0"/>
              </a:defRPr>
            </a:lvl4pPr>
            <a:lvl5pPr marL="1028700" marR="0" indent="0" algn="ctr" defTabSz="914400" rtl="0" eaLnBrk="1" fontAlgn="auto" latinLnBrk="0" hangingPunct="1">
              <a:lnSpc>
                <a:spcPct val="100000"/>
              </a:lnSpc>
              <a:spcBef>
                <a:spcPts val="0"/>
              </a:spcBef>
              <a:spcAft>
                <a:spcPts val="600"/>
              </a:spcAft>
              <a:buClrTx/>
              <a:buSzTx/>
              <a:buFont typeface="Wingdings" pitchFamily="2" charset="2"/>
              <a:buNone/>
              <a:tabLst/>
              <a:defRPr sz="900" kern="1200">
                <a:solidFill>
                  <a:schemeClr val="tx1"/>
                </a:solidFill>
                <a:latin typeface="Arial" panose="020B0604020202020204" pitchFamily="34" charset="0"/>
                <a:ea typeface="+mn-ea"/>
                <a:cs typeface="Arial" panose="020B0604020202020204" pitchFamily="34" charset="0"/>
              </a:defRPr>
            </a:lvl5pPr>
            <a:lvl6pPr marL="1285875" indent="0" algn="ctr"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lgn="ctr">
              <a:spcAft>
                <a:spcPts val="0"/>
              </a:spcAft>
            </a:pPr>
            <a:r>
              <a:rPr lang="en-US" b="1" dirty="0">
                <a:solidFill>
                  <a:srgbClr val="FFFFFF"/>
                </a:solidFill>
              </a:rPr>
              <a:t>Benefit 1: Increased Speed in Decision Making</a:t>
            </a:r>
          </a:p>
        </p:txBody>
      </p:sp>
      <p:pic>
        <p:nvPicPr>
          <p:cNvPr id="11" name="Picture 2" descr="transparent texture uploaded by @jasonfunderburker">
            <a:extLst>
              <a:ext uri="{FF2B5EF4-FFF2-40B4-BE49-F238E27FC236}">
                <a16:creationId xmlns:a16="http://schemas.microsoft.com/office/drawing/2014/main" id="{07EA1174-0BEE-AE46-9A11-AB835A898B51}"/>
              </a:ext>
            </a:extLst>
          </p:cNvPr>
          <p:cNvPicPr>
            <a:picLocks noChangeAspect="1" noChangeArrowheads="1"/>
          </p:cNvPicPr>
          <p:nvPr/>
        </p:nvPicPr>
        <p:blipFill rotWithShape="1">
          <a:blip r:embed="rId3" cstate="screen">
            <a:lum bright="70000" contrast="-70000"/>
            <a:alphaModFix amt="5000"/>
            <a:extLst>
              <a:ext uri="{28A0092B-C50C-407E-A947-70E740481C1C}">
                <a14:useLocalDpi xmlns:a14="http://schemas.microsoft.com/office/drawing/2010/main"/>
              </a:ext>
            </a:extLst>
          </a:blip>
          <a:srcRect/>
          <a:stretch/>
        </p:blipFill>
        <p:spPr bwMode="auto">
          <a:xfrm>
            <a:off x="6105833" y="857250"/>
            <a:ext cx="2995713" cy="318700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6">
            <a:extLst>
              <a:ext uri="{FF2B5EF4-FFF2-40B4-BE49-F238E27FC236}">
                <a16:creationId xmlns:a16="http://schemas.microsoft.com/office/drawing/2014/main" id="{55D3A86C-7361-9545-9482-044CCDB94890}"/>
              </a:ext>
            </a:extLst>
          </p:cNvPr>
          <p:cNvSpPr txBox="1">
            <a:spLocks/>
          </p:cNvSpPr>
          <p:nvPr/>
        </p:nvSpPr>
        <p:spPr>
          <a:xfrm>
            <a:off x="6446928" y="2438430"/>
            <a:ext cx="2475410" cy="2165450"/>
          </a:xfrm>
          <a:prstGeom prst="rect">
            <a:avLst/>
          </a:prstGeom>
        </p:spPr>
        <p:txBody>
          <a:bodyPr/>
          <a:lstStyle>
            <a:lvl1pPr marL="228600" indent="-228600" algn="l" defTabSz="914400" rtl="0" eaLnBrk="1" latinLnBrk="0" hangingPunct="1">
              <a:lnSpc>
                <a:spcPct val="130000"/>
              </a:lnSpc>
              <a:spcBef>
                <a:spcPts val="0"/>
              </a:spcBef>
              <a:spcAft>
                <a:spcPts val="600"/>
              </a:spcAft>
              <a:buFont typeface="Wingdings" pitchFamily="2" charset="2"/>
              <a:buChar char="§"/>
              <a:defRPr sz="22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30000"/>
              </a:lnSpc>
              <a:spcBef>
                <a:spcPts val="0"/>
              </a:spcBef>
              <a:spcAft>
                <a:spcPts val="600"/>
              </a:spcAft>
              <a:buFont typeface="Wingdings" pitchFamily="2" charset="2"/>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30000"/>
              </a:lnSpc>
              <a:spcBef>
                <a:spcPts val="0"/>
              </a:spcBef>
              <a:buFont typeface="Wingdings" pitchFamily="2" charset="2"/>
              <a:buChar char="§"/>
              <a:defRPr sz="1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30000"/>
              </a:lnSpc>
              <a:spcBef>
                <a:spcPts val="0"/>
              </a:spcBef>
              <a:buFont typeface="Wingdings" pitchFamily="2" charset="2"/>
              <a:buChar char="§"/>
              <a:defRPr sz="12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30000"/>
              </a:lnSpc>
              <a:spcBef>
                <a:spcPts val="0"/>
              </a:spcBef>
              <a:buFont typeface="Wingdings" pitchFamily="2" charset="2"/>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solidFill>
                  <a:schemeClr val="bg1"/>
                </a:solidFill>
                <a:latin typeface="LEMON MILK Bold" pitchFamily="2" charset="77"/>
              </a:rPr>
              <a:t>BENEFIT # 1</a:t>
            </a:r>
          </a:p>
          <a:p>
            <a:pPr marL="0" indent="0">
              <a:buNone/>
            </a:pPr>
            <a:r>
              <a:rPr lang="en-US" sz="2000" dirty="0">
                <a:solidFill>
                  <a:schemeClr val="bg1"/>
                </a:solidFill>
                <a:latin typeface="LEMON MILK Light" pitchFamily="2" charset="77"/>
              </a:rPr>
              <a:t>Increased speed in decision making</a:t>
            </a:r>
          </a:p>
        </p:txBody>
      </p:sp>
      <p:pic>
        <p:nvPicPr>
          <p:cNvPr id="13" name="Picture 2" descr="transparent texture uploaded by @jasonfunderburker">
            <a:extLst>
              <a:ext uri="{FF2B5EF4-FFF2-40B4-BE49-F238E27FC236}">
                <a16:creationId xmlns:a16="http://schemas.microsoft.com/office/drawing/2014/main" id="{A226CA9E-AD28-2343-8C74-0C6CEC970A7F}"/>
              </a:ext>
            </a:extLst>
          </p:cNvPr>
          <p:cNvPicPr>
            <a:picLocks noChangeAspect="1" noChangeArrowheads="1"/>
          </p:cNvPicPr>
          <p:nvPr/>
        </p:nvPicPr>
        <p:blipFill rotWithShape="1">
          <a:blip r:embed="rId4" cstate="screen">
            <a:lum bright="70000" contrast="-70000"/>
            <a:alphaModFix amt="5000"/>
            <a:extLst>
              <a:ext uri="{28A0092B-C50C-407E-A947-70E740481C1C}">
                <a14:useLocalDpi xmlns:a14="http://schemas.microsoft.com/office/drawing/2010/main"/>
              </a:ext>
            </a:extLst>
          </a:blip>
          <a:srcRect/>
          <a:stretch/>
        </p:blipFill>
        <p:spPr bwMode="auto">
          <a:xfrm>
            <a:off x="6105832" y="4047564"/>
            <a:ext cx="2995714" cy="195649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39F0EB74-A71A-BD4D-BA6B-F74F020B7C2B}"/>
              </a:ext>
            </a:extLst>
          </p:cNvPr>
          <p:cNvSpPr/>
          <p:nvPr/>
        </p:nvSpPr>
        <p:spPr>
          <a:xfrm>
            <a:off x="6258232" y="1009650"/>
            <a:ext cx="3038168" cy="5143500"/>
          </a:xfrm>
          <a:prstGeom prst="rect">
            <a:avLst/>
          </a:prstGeom>
          <a:solidFill>
            <a:srgbClr val="19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 name="Picture 2" descr="transparent texture uploaded by @jasonfunderburker">
            <a:extLst>
              <a:ext uri="{FF2B5EF4-FFF2-40B4-BE49-F238E27FC236}">
                <a16:creationId xmlns:a16="http://schemas.microsoft.com/office/drawing/2014/main" id="{637D80F5-46EF-5F47-BCB8-D38F7BEA19FF}"/>
              </a:ext>
            </a:extLst>
          </p:cNvPr>
          <p:cNvPicPr>
            <a:picLocks noChangeAspect="1" noChangeArrowheads="1"/>
          </p:cNvPicPr>
          <p:nvPr/>
        </p:nvPicPr>
        <p:blipFill rotWithShape="1">
          <a:blip r:embed="rId3" cstate="screen">
            <a:lum bright="70000" contrast="-70000"/>
            <a:alphaModFix amt="5000"/>
            <a:extLst>
              <a:ext uri="{28A0092B-C50C-407E-A947-70E740481C1C}">
                <a14:useLocalDpi xmlns:a14="http://schemas.microsoft.com/office/drawing/2010/main"/>
              </a:ext>
            </a:extLst>
          </a:blip>
          <a:srcRect/>
          <a:stretch/>
        </p:blipFill>
        <p:spPr bwMode="auto">
          <a:xfrm>
            <a:off x="6258232" y="1017857"/>
            <a:ext cx="2995713" cy="31870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6">
            <a:extLst>
              <a:ext uri="{FF2B5EF4-FFF2-40B4-BE49-F238E27FC236}">
                <a16:creationId xmlns:a16="http://schemas.microsoft.com/office/drawing/2014/main" id="{82A85DD2-BAE8-E649-8D83-FD71F32522AB}"/>
              </a:ext>
            </a:extLst>
          </p:cNvPr>
          <p:cNvSpPr txBox="1">
            <a:spLocks/>
          </p:cNvSpPr>
          <p:nvPr/>
        </p:nvSpPr>
        <p:spPr>
          <a:xfrm>
            <a:off x="6599328" y="1994053"/>
            <a:ext cx="2502218" cy="3062689"/>
          </a:xfrm>
          <a:prstGeom prst="rect">
            <a:avLst/>
          </a:prstGeom>
        </p:spPr>
        <p:txBody>
          <a:bodyPr/>
          <a:lstStyle>
            <a:lvl1pPr marL="228600" indent="-228600" algn="l" defTabSz="914400" rtl="0" eaLnBrk="1" latinLnBrk="0" hangingPunct="1">
              <a:lnSpc>
                <a:spcPct val="130000"/>
              </a:lnSpc>
              <a:spcBef>
                <a:spcPts val="0"/>
              </a:spcBef>
              <a:spcAft>
                <a:spcPts val="600"/>
              </a:spcAft>
              <a:buFont typeface="Wingdings" pitchFamily="2" charset="2"/>
              <a:buChar char="§"/>
              <a:defRPr sz="22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30000"/>
              </a:lnSpc>
              <a:spcBef>
                <a:spcPts val="0"/>
              </a:spcBef>
              <a:spcAft>
                <a:spcPts val="600"/>
              </a:spcAft>
              <a:buFont typeface="Wingdings" pitchFamily="2" charset="2"/>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30000"/>
              </a:lnSpc>
              <a:spcBef>
                <a:spcPts val="0"/>
              </a:spcBef>
              <a:buFont typeface="Wingdings" pitchFamily="2" charset="2"/>
              <a:buChar char="§"/>
              <a:defRPr sz="1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30000"/>
              </a:lnSpc>
              <a:spcBef>
                <a:spcPts val="0"/>
              </a:spcBef>
              <a:buFont typeface="Wingdings" pitchFamily="2" charset="2"/>
              <a:buChar char="§"/>
              <a:defRPr sz="12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30000"/>
              </a:lnSpc>
              <a:spcBef>
                <a:spcPts val="0"/>
              </a:spcBef>
              <a:buFont typeface="Wingdings" pitchFamily="2" charset="2"/>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800" b="1" dirty="0">
              <a:solidFill>
                <a:schemeClr val="bg1"/>
              </a:solidFill>
            </a:endParaRPr>
          </a:p>
          <a:p>
            <a:pPr marL="0" indent="0" algn="ctr">
              <a:buNone/>
            </a:pPr>
            <a:r>
              <a:rPr lang="en-US" sz="1800" b="1" dirty="0">
                <a:solidFill>
                  <a:schemeClr val="bg1"/>
                </a:solidFill>
              </a:rPr>
              <a:t> #1</a:t>
            </a:r>
          </a:p>
          <a:p>
            <a:pPr marL="0" indent="0" algn="ctr">
              <a:buNone/>
            </a:pPr>
            <a:r>
              <a:rPr lang="en-US" sz="1800" b="1" dirty="0">
                <a:solidFill>
                  <a:schemeClr val="bg1"/>
                </a:solidFill>
              </a:rPr>
              <a:t>DIVERSITY SATURATION </a:t>
            </a:r>
          </a:p>
          <a:p>
            <a:pPr marL="0" indent="0" algn="ctr">
              <a:buNone/>
            </a:pPr>
            <a:r>
              <a:rPr lang="en-US" sz="1800" b="1" dirty="0">
                <a:solidFill>
                  <a:schemeClr val="bg1"/>
                </a:solidFill>
              </a:rPr>
              <a:t>VS. COMMUNICATION</a:t>
            </a:r>
          </a:p>
        </p:txBody>
      </p:sp>
      <p:pic>
        <p:nvPicPr>
          <p:cNvPr id="21" name="Picture 2" descr="transparent texture uploaded by @jasonfunderburker">
            <a:extLst>
              <a:ext uri="{FF2B5EF4-FFF2-40B4-BE49-F238E27FC236}">
                <a16:creationId xmlns:a16="http://schemas.microsoft.com/office/drawing/2014/main" id="{8EEEBAD3-FAF8-E747-9763-AC66B6714216}"/>
              </a:ext>
            </a:extLst>
          </p:cNvPr>
          <p:cNvPicPr>
            <a:picLocks noChangeAspect="1" noChangeArrowheads="1"/>
          </p:cNvPicPr>
          <p:nvPr/>
        </p:nvPicPr>
        <p:blipFill rotWithShape="1">
          <a:blip r:embed="rId4" cstate="screen">
            <a:lum bright="70000" contrast="-70000"/>
            <a:alphaModFix amt="5000"/>
            <a:extLst>
              <a:ext uri="{28A0092B-C50C-407E-A947-70E740481C1C}">
                <a14:useLocalDpi xmlns:a14="http://schemas.microsoft.com/office/drawing/2010/main"/>
              </a:ext>
            </a:extLst>
          </a:blip>
          <a:srcRect/>
          <a:stretch/>
        </p:blipFill>
        <p:spPr bwMode="auto">
          <a:xfrm>
            <a:off x="6258232" y="4199964"/>
            <a:ext cx="2995714" cy="1956491"/>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2">
            <a:extLst>
              <a:ext uri="{FF2B5EF4-FFF2-40B4-BE49-F238E27FC236}">
                <a16:creationId xmlns:a16="http://schemas.microsoft.com/office/drawing/2014/main" id="{D0ADBEEE-FE29-724A-84E8-5AC8ED42BA7D}"/>
              </a:ext>
            </a:extLst>
          </p:cNvPr>
          <p:cNvSpPr>
            <a:spLocks noGrp="1"/>
          </p:cNvSpPr>
          <p:nvPr>
            <p:ph type="title"/>
          </p:nvPr>
        </p:nvSpPr>
        <p:spPr/>
        <p:txBody>
          <a:bodyPr/>
          <a:lstStyle/>
          <a:p>
            <a:r>
              <a:rPr lang="en-US" dirty="0"/>
              <a:t>Moving the Dial on DEI</a:t>
            </a:r>
          </a:p>
        </p:txBody>
      </p:sp>
      <p:pic>
        <p:nvPicPr>
          <p:cNvPr id="4" name="Picture 3">
            <a:extLst>
              <a:ext uri="{FF2B5EF4-FFF2-40B4-BE49-F238E27FC236}">
                <a16:creationId xmlns:a16="http://schemas.microsoft.com/office/drawing/2014/main" id="{F8EFA837-4387-FE46-8DEF-7CD866A426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4522" y="2331499"/>
            <a:ext cx="2708910" cy="4063365"/>
          </a:xfrm>
          <a:prstGeom prst="rect">
            <a:avLst/>
          </a:prstGeom>
        </p:spPr>
      </p:pic>
      <p:pic>
        <p:nvPicPr>
          <p:cNvPr id="5" name="Picture 4">
            <a:extLst>
              <a:ext uri="{FF2B5EF4-FFF2-40B4-BE49-F238E27FC236}">
                <a16:creationId xmlns:a16="http://schemas.microsoft.com/office/drawing/2014/main" id="{A914AD2D-E0AB-6F4E-8461-F4B2416B27F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8052" y="1023908"/>
            <a:ext cx="4577904" cy="2667751"/>
          </a:xfrm>
          <a:prstGeom prst="rect">
            <a:avLst/>
          </a:prstGeom>
        </p:spPr>
      </p:pic>
    </p:spTree>
    <p:extLst>
      <p:ext uri="{BB962C8B-B14F-4D97-AF65-F5344CB8AC3E}">
        <p14:creationId xmlns:p14="http://schemas.microsoft.com/office/powerpoint/2010/main" val="320894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5AB2CF-0D9E-434D-93EA-409FEA6ABB1C}"/>
              </a:ext>
            </a:extLst>
          </p:cNvPr>
          <p:cNvSpPr>
            <a:spLocks noGrp="1"/>
          </p:cNvSpPr>
          <p:nvPr>
            <p:ph type="body" sz="quarter" idx="22"/>
          </p:nvPr>
        </p:nvSpPr>
        <p:spPr/>
        <p:txBody>
          <a:bodyPr/>
          <a:lstStyle/>
          <a:p>
            <a:endParaRPr lang="en-US" dirty="0"/>
          </a:p>
        </p:txBody>
      </p:sp>
      <p:sp>
        <p:nvSpPr>
          <p:cNvPr id="3" name="Title 2">
            <a:extLst>
              <a:ext uri="{FF2B5EF4-FFF2-40B4-BE49-F238E27FC236}">
                <a16:creationId xmlns:a16="http://schemas.microsoft.com/office/drawing/2014/main" id="{0CB858D2-F074-114E-9E26-1E7B593A0990}"/>
              </a:ext>
            </a:extLst>
          </p:cNvPr>
          <p:cNvSpPr>
            <a:spLocks noGrp="1"/>
          </p:cNvSpPr>
          <p:nvPr>
            <p:ph type="title"/>
          </p:nvPr>
        </p:nvSpPr>
        <p:spPr/>
        <p:txBody>
          <a:bodyPr/>
          <a:lstStyle/>
          <a:p>
            <a:r>
              <a:rPr lang="en-US" dirty="0"/>
              <a:t>AGENDA</a:t>
            </a:r>
          </a:p>
        </p:txBody>
      </p:sp>
      <p:sp>
        <p:nvSpPr>
          <p:cNvPr id="4" name="Text Placeholder 3">
            <a:extLst>
              <a:ext uri="{FF2B5EF4-FFF2-40B4-BE49-F238E27FC236}">
                <a16:creationId xmlns:a16="http://schemas.microsoft.com/office/drawing/2014/main" id="{A271D2A8-0832-2949-95B6-7AEBB21179F8}"/>
              </a:ext>
            </a:extLst>
          </p:cNvPr>
          <p:cNvSpPr>
            <a:spLocks noGrp="1"/>
          </p:cNvSpPr>
          <p:nvPr>
            <p:ph type="body" sz="quarter" idx="23"/>
          </p:nvPr>
        </p:nvSpPr>
        <p:spPr/>
        <p:txBody>
          <a:bodyPr/>
          <a:lstStyle/>
          <a:p>
            <a:r>
              <a:rPr lang="en-US" sz="2000" dirty="0"/>
              <a:t>About AlignOrg</a:t>
            </a:r>
          </a:p>
          <a:p>
            <a:r>
              <a:rPr lang="en-US" sz="2000" dirty="0"/>
              <a:t>DEI Trends…why it matters</a:t>
            </a:r>
          </a:p>
          <a:p>
            <a:r>
              <a:rPr lang="en-US" sz="2000" dirty="0"/>
              <a:t>Poll/Survey – What DEI stumbling block is most prevalent in your organization?</a:t>
            </a:r>
          </a:p>
          <a:p>
            <a:r>
              <a:rPr lang="en-US" sz="2000" dirty="0"/>
              <a:t>Integrating DEI into organization design framework</a:t>
            </a:r>
          </a:p>
          <a:p>
            <a:r>
              <a:rPr lang="en-US" sz="2000" dirty="0"/>
              <a:t>6 x DEI Stumbling Blocks and Building Blocks</a:t>
            </a:r>
          </a:p>
          <a:p>
            <a:r>
              <a:rPr lang="en-US" sz="2000" dirty="0"/>
              <a:t>Poll/Survey – What DEI building block will have the greatest positive impact in your organization?</a:t>
            </a:r>
          </a:p>
          <a:p>
            <a:r>
              <a:rPr lang="en-US" sz="2000" dirty="0"/>
              <a:t>Summary</a:t>
            </a:r>
          </a:p>
          <a:p>
            <a:r>
              <a:rPr lang="en-US" sz="2000" dirty="0"/>
              <a:t>Open Questions</a:t>
            </a:r>
          </a:p>
          <a:p>
            <a:endParaRPr lang="en-US" sz="2000" dirty="0"/>
          </a:p>
        </p:txBody>
      </p:sp>
    </p:spTree>
    <p:extLst>
      <p:ext uri="{BB962C8B-B14F-4D97-AF65-F5344CB8AC3E}">
        <p14:creationId xmlns:p14="http://schemas.microsoft.com/office/powerpoint/2010/main" val="3315022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2AC93A-F799-C743-9962-C93D7A82E584}"/>
              </a:ext>
            </a:extLst>
          </p:cNvPr>
          <p:cNvSpPr>
            <a:spLocks noGrp="1"/>
          </p:cNvSpPr>
          <p:nvPr>
            <p:ph type="body" sz="quarter" idx="22"/>
          </p:nvPr>
        </p:nvSpPr>
        <p:spPr/>
        <p:txBody>
          <a:bodyPr/>
          <a:lstStyle/>
          <a:p>
            <a:endParaRPr lang="en-US" dirty="0"/>
          </a:p>
        </p:txBody>
      </p:sp>
      <p:sp>
        <p:nvSpPr>
          <p:cNvPr id="3" name="Title 2">
            <a:extLst>
              <a:ext uri="{FF2B5EF4-FFF2-40B4-BE49-F238E27FC236}">
                <a16:creationId xmlns:a16="http://schemas.microsoft.com/office/drawing/2014/main" id="{BEB71820-BD99-354D-9686-37787414F743}"/>
              </a:ext>
            </a:extLst>
          </p:cNvPr>
          <p:cNvSpPr>
            <a:spLocks noGrp="1"/>
          </p:cNvSpPr>
          <p:nvPr>
            <p:ph type="title"/>
          </p:nvPr>
        </p:nvSpPr>
        <p:spPr/>
        <p:txBody>
          <a:bodyPr/>
          <a:lstStyle/>
          <a:p>
            <a:r>
              <a:rPr lang="en-US" dirty="0"/>
              <a:t>1. </a:t>
            </a:r>
            <a:r>
              <a:rPr lang="en-US" dirty="0">
                <a:solidFill>
                  <a:schemeClr val="accent5"/>
                </a:solidFill>
              </a:rPr>
              <a:t>Diversity Saturation </a:t>
            </a:r>
            <a:r>
              <a:rPr lang="en-US" dirty="0"/>
              <a:t>vs. </a:t>
            </a:r>
            <a:r>
              <a:rPr lang="en-US" dirty="0">
                <a:solidFill>
                  <a:schemeClr val="bg2"/>
                </a:solidFill>
              </a:rPr>
              <a:t>Communication</a:t>
            </a:r>
          </a:p>
        </p:txBody>
      </p:sp>
      <p:sp>
        <p:nvSpPr>
          <p:cNvPr id="4" name="Text Placeholder 3">
            <a:extLst>
              <a:ext uri="{FF2B5EF4-FFF2-40B4-BE49-F238E27FC236}">
                <a16:creationId xmlns:a16="http://schemas.microsoft.com/office/drawing/2014/main" id="{FD779249-3F1F-C44F-A340-F6B507AFB665}"/>
              </a:ext>
            </a:extLst>
          </p:cNvPr>
          <p:cNvSpPr>
            <a:spLocks noGrp="1"/>
          </p:cNvSpPr>
          <p:nvPr>
            <p:ph type="body" sz="quarter" idx="23"/>
          </p:nvPr>
        </p:nvSpPr>
        <p:spPr>
          <a:xfrm>
            <a:off x="607116" y="1157515"/>
            <a:ext cx="4561491" cy="2373895"/>
          </a:xfrm>
        </p:spPr>
        <p:txBody>
          <a:bodyPr/>
          <a:lstStyle/>
          <a:p>
            <a:pPr>
              <a:spcAft>
                <a:spcPts val="0"/>
              </a:spcAft>
              <a:defRPr/>
            </a:pPr>
            <a:r>
              <a:rPr lang="en-US" sz="2000" b="1" dirty="0">
                <a:solidFill>
                  <a:schemeClr val="accent5"/>
                </a:solidFill>
              </a:rPr>
              <a:t>Diversity saturation:</a:t>
            </a:r>
            <a:r>
              <a:rPr lang="en-US" sz="2000" dirty="0">
                <a:solidFill>
                  <a:schemeClr val="accent5"/>
                </a:solidFill>
              </a:rPr>
              <a:t> Overemphasis on compliance</a:t>
            </a:r>
          </a:p>
          <a:p>
            <a:pPr>
              <a:spcAft>
                <a:spcPts val="0"/>
              </a:spcAft>
              <a:defRPr/>
            </a:pPr>
            <a:endParaRPr lang="en-US" sz="2000" dirty="0">
              <a:solidFill>
                <a:schemeClr val="accent5"/>
              </a:solidFill>
            </a:endParaRPr>
          </a:p>
          <a:p>
            <a:pPr>
              <a:spcAft>
                <a:spcPts val="0"/>
              </a:spcAft>
              <a:defRPr/>
            </a:pPr>
            <a:r>
              <a:rPr lang="en-US" sz="2000" b="1" dirty="0">
                <a:solidFill>
                  <a:schemeClr val="accent5"/>
                </a:solidFill>
              </a:rPr>
              <a:t>Don’t aggravate the issue: </a:t>
            </a:r>
            <a:r>
              <a:rPr lang="en-US" sz="2000" dirty="0">
                <a:solidFill>
                  <a:schemeClr val="accent5"/>
                </a:solidFill>
              </a:rPr>
              <a:t>Be cognizant of the perception of preferential treatment</a:t>
            </a:r>
            <a:endParaRPr lang="en-US" sz="2000" dirty="0">
              <a:solidFill>
                <a:schemeClr val="accent5"/>
              </a:solidFill>
              <a:latin typeface="Arial" charset="0"/>
            </a:endParaRPr>
          </a:p>
          <a:p>
            <a:endParaRPr lang="en-US" sz="2000" dirty="0">
              <a:solidFill>
                <a:schemeClr val="accent5"/>
              </a:solidFill>
            </a:endParaRPr>
          </a:p>
        </p:txBody>
      </p:sp>
      <p:pic>
        <p:nvPicPr>
          <p:cNvPr id="5" name="Picture 4">
            <a:extLst>
              <a:ext uri="{FF2B5EF4-FFF2-40B4-BE49-F238E27FC236}">
                <a16:creationId xmlns:a16="http://schemas.microsoft.com/office/drawing/2014/main" id="{635036B0-80B7-6346-A262-84031D8D9A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8803" y="1098742"/>
            <a:ext cx="2955396" cy="1970264"/>
          </a:xfrm>
          <a:prstGeom prst="rect">
            <a:avLst/>
          </a:prstGeom>
          <a:ln>
            <a:solidFill>
              <a:schemeClr val="tx2"/>
            </a:solidFill>
          </a:ln>
        </p:spPr>
      </p:pic>
      <p:sp>
        <p:nvSpPr>
          <p:cNvPr id="6" name="Text Placeholder 3">
            <a:extLst>
              <a:ext uri="{FF2B5EF4-FFF2-40B4-BE49-F238E27FC236}">
                <a16:creationId xmlns:a16="http://schemas.microsoft.com/office/drawing/2014/main" id="{FBC1FDCB-043C-8E47-B193-5A880B40F269}"/>
              </a:ext>
            </a:extLst>
          </p:cNvPr>
          <p:cNvSpPr txBox="1">
            <a:spLocks/>
          </p:cNvSpPr>
          <p:nvPr/>
        </p:nvSpPr>
        <p:spPr>
          <a:xfrm>
            <a:off x="607116" y="3357489"/>
            <a:ext cx="8129990" cy="2578607"/>
          </a:xfrm>
          <a:prstGeom prst="rect">
            <a:avLst/>
          </a:prstGeom>
        </p:spPr>
        <p:txBody>
          <a:bodyPr vert="horz" lIns="91440" tIns="45720" rIns="91440" bIns="45720" rtlCol="0">
            <a:noAutofit/>
          </a:bodyPr>
          <a:lstStyle>
            <a:lvl1pPr marL="1524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sz="1800" kern="1200" noProof="0">
                <a:solidFill>
                  <a:schemeClr val="tx1"/>
                </a:solidFill>
                <a:latin typeface="Arial" panose="020B0604020202020204" pitchFamily="34" charset="0"/>
                <a:ea typeface="+mn-ea"/>
                <a:cs typeface="Arial" panose="020B0604020202020204" pitchFamily="34" charset="0"/>
              </a:defRPr>
            </a:lvl1pPr>
            <a:lvl2pPr marL="3810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sz="1600" kern="1200" noProof="0">
                <a:solidFill>
                  <a:schemeClr val="tx1"/>
                </a:solidFill>
                <a:latin typeface="Arial" panose="020B0604020202020204" pitchFamily="34" charset="0"/>
                <a:ea typeface="+mn-ea"/>
                <a:cs typeface="Arial" panose="020B0604020202020204" pitchFamily="34" charset="0"/>
              </a:defRPr>
            </a:lvl2pPr>
            <a:lvl3pPr marL="6096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sz="1400" kern="1200" noProof="0">
                <a:solidFill>
                  <a:schemeClr val="tx1"/>
                </a:solidFill>
                <a:latin typeface="Arial" panose="020B0604020202020204" pitchFamily="34" charset="0"/>
                <a:ea typeface="+mn-ea"/>
                <a:cs typeface="Arial" panose="020B0604020202020204" pitchFamily="34" charset="0"/>
              </a:defRPr>
            </a:lvl3pPr>
            <a:lvl4pPr marL="8382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sz="1200" kern="1200" noProof="0">
                <a:solidFill>
                  <a:schemeClr val="tx1"/>
                </a:solidFill>
                <a:latin typeface="Arial" panose="020B0604020202020204" pitchFamily="34" charset="0"/>
                <a:ea typeface="+mn-ea"/>
                <a:cs typeface="Arial" panose="020B0604020202020204" pitchFamily="34" charset="0"/>
              </a:defRPr>
            </a:lvl4pPr>
            <a:lvl5pPr marL="10668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sz="1000" kern="1200" noProof="0">
                <a:solidFill>
                  <a:schemeClr val="tx1"/>
                </a:solidFill>
                <a:latin typeface="Arial" panose="020B0604020202020204" pitchFamily="34" charset="0"/>
                <a:ea typeface="+mn-ea"/>
                <a:cs typeface="Arial" panose="020B0604020202020204" pitchFamily="34" charset="0"/>
              </a:defRPr>
            </a:lvl5pPr>
            <a:lvl6pPr marL="1143000" indent="-228600" algn="l" defTabSz="914400" rtl="0" eaLnBrk="1" latinLnBrk="0" hangingPunct="1">
              <a:lnSpc>
                <a:spcPct val="100000"/>
              </a:lnSpc>
              <a:spcBef>
                <a:spcPts val="0"/>
              </a:spcBef>
              <a:spcAft>
                <a:spcPts val="600"/>
              </a:spcAft>
              <a:buFont typeface="Arial" panose="020B0604020202020204" pitchFamily="34" charset="0"/>
              <a:buNone/>
              <a:defRPr sz="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solidFill>
              </a:rPr>
              <a:t>Communication: </a:t>
            </a:r>
            <a:r>
              <a:rPr lang="en-US" sz="2000" dirty="0">
                <a:solidFill>
                  <a:schemeClr val="bg2"/>
                </a:solidFill>
              </a:rPr>
              <a:t>Walk the walk and talk the talk. Openly and authentically discuss the value DEI brings to your organization</a:t>
            </a:r>
          </a:p>
          <a:p>
            <a:pPr lvl="1"/>
            <a:r>
              <a:rPr lang="en-US" sz="1800" dirty="0">
                <a:solidFill>
                  <a:schemeClr val="bg2"/>
                </a:solidFill>
              </a:rPr>
              <a:t>Forums and focus groups – equip managers to have conversations to make this relevant</a:t>
            </a:r>
            <a:endParaRPr lang="en-US" sz="2000" dirty="0">
              <a:solidFill>
                <a:schemeClr val="bg2"/>
              </a:solidFill>
            </a:endParaRPr>
          </a:p>
          <a:p>
            <a:pPr lvl="1"/>
            <a:endParaRPr lang="en-US" sz="2000" b="1" dirty="0">
              <a:solidFill>
                <a:schemeClr val="bg2"/>
              </a:solidFill>
            </a:endParaRPr>
          </a:p>
          <a:p>
            <a:r>
              <a:rPr lang="en-US" sz="2000" b="1" dirty="0">
                <a:solidFill>
                  <a:schemeClr val="bg2"/>
                </a:solidFill>
              </a:rPr>
              <a:t>Link to Strategy:</a:t>
            </a:r>
          </a:p>
          <a:p>
            <a:pPr lvl="1"/>
            <a:r>
              <a:rPr lang="en-US" sz="1800" dirty="0">
                <a:solidFill>
                  <a:schemeClr val="bg2"/>
                </a:solidFill>
              </a:rPr>
              <a:t>Explain how your DEI initiates will drive the organization’s growth strategy</a:t>
            </a:r>
          </a:p>
          <a:p>
            <a:pPr lvl="1"/>
            <a:r>
              <a:rPr lang="en-US" sz="1800" dirty="0">
                <a:solidFill>
                  <a:schemeClr val="bg2"/>
                </a:solidFill>
              </a:rPr>
              <a:t>Do this with data (more on this later)</a:t>
            </a:r>
          </a:p>
          <a:p>
            <a:endParaRPr lang="en-US" sz="2000" dirty="0">
              <a:solidFill>
                <a:schemeClr val="bg2"/>
              </a:solidFill>
            </a:endParaRPr>
          </a:p>
        </p:txBody>
      </p:sp>
    </p:spTree>
    <p:extLst>
      <p:ext uri="{BB962C8B-B14F-4D97-AF65-F5344CB8AC3E}">
        <p14:creationId xmlns:p14="http://schemas.microsoft.com/office/powerpoint/2010/main" val="3795832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038E6DE5-C2FF-4544-99C7-FF65D4789CB6}"/>
              </a:ext>
            </a:extLst>
          </p:cNvPr>
          <p:cNvSpPr txBox="1">
            <a:spLocks/>
          </p:cNvSpPr>
          <p:nvPr/>
        </p:nvSpPr>
        <p:spPr>
          <a:xfrm>
            <a:off x="800199" y="1237910"/>
            <a:ext cx="3105879" cy="1106783"/>
          </a:xfrm>
          <a:prstGeom prst="rect">
            <a:avLst/>
          </a:prstGeom>
        </p:spPr>
        <p:txBody>
          <a:bodyPr>
            <a:noAutofit/>
          </a:bodyPr>
          <a:lstStyle>
            <a:lvl1pPr marL="0" marR="0" indent="0" algn="l" defTabSz="914400" rtl="0" eaLnBrk="1" fontAlgn="auto" latinLnBrk="0" hangingPunct="1">
              <a:lnSpc>
                <a:spcPct val="100000"/>
              </a:lnSpc>
              <a:spcBef>
                <a:spcPts val="0"/>
              </a:spcBef>
              <a:spcAft>
                <a:spcPts val="600"/>
              </a:spcAft>
              <a:buClrTx/>
              <a:buSzTx/>
              <a:buFont typeface="Wingdings" pitchFamily="2" charset="2"/>
              <a:buNone/>
              <a:tabLst/>
              <a:defRPr sz="2000" kern="1200">
                <a:solidFill>
                  <a:schemeClr val="bg1"/>
                </a:solidFill>
                <a:latin typeface="Arial" panose="020B0604020202020204" pitchFamily="34" charset="0"/>
                <a:ea typeface="+mn-ea"/>
                <a:cs typeface="Arial" panose="020B0604020202020204" pitchFamily="34" charset="0"/>
              </a:defRPr>
            </a:lvl1pPr>
            <a:lvl2pPr marL="257175" marR="0" indent="0" algn="ctr" defTabSz="914400" rtl="0" eaLnBrk="1" fontAlgn="auto" latinLnBrk="0" hangingPunct="1">
              <a:lnSpc>
                <a:spcPct val="100000"/>
              </a:lnSpc>
              <a:spcBef>
                <a:spcPts val="0"/>
              </a:spcBef>
              <a:spcAft>
                <a:spcPts val="600"/>
              </a:spcAft>
              <a:buClrTx/>
              <a:buSzTx/>
              <a:buFont typeface="Wingdings" pitchFamily="2" charset="2"/>
              <a:buNone/>
              <a:tabLst/>
              <a:defRPr sz="1125" kern="1200">
                <a:solidFill>
                  <a:schemeClr val="tx1"/>
                </a:solidFill>
                <a:latin typeface="Arial" panose="020B0604020202020204" pitchFamily="34" charset="0"/>
                <a:ea typeface="+mn-ea"/>
                <a:cs typeface="Arial" panose="020B0604020202020204" pitchFamily="34" charset="0"/>
              </a:defRPr>
            </a:lvl2pPr>
            <a:lvl3pPr marL="514350" marR="0" indent="0" algn="ctr" defTabSz="914400" rtl="0" eaLnBrk="1" fontAlgn="auto" latinLnBrk="0" hangingPunct="1">
              <a:lnSpc>
                <a:spcPct val="100000"/>
              </a:lnSpc>
              <a:spcBef>
                <a:spcPts val="0"/>
              </a:spcBef>
              <a:spcAft>
                <a:spcPts val="600"/>
              </a:spcAft>
              <a:buClrTx/>
              <a:buSzTx/>
              <a:buFont typeface="Wingdings" pitchFamily="2" charset="2"/>
              <a:buNone/>
              <a:tabLst/>
              <a:defRPr sz="1013" kern="1200">
                <a:solidFill>
                  <a:schemeClr val="tx1"/>
                </a:solidFill>
                <a:latin typeface="Arial" panose="020B0604020202020204" pitchFamily="34" charset="0"/>
                <a:ea typeface="+mn-ea"/>
                <a:cs typeface="Arial" panose="020B0604020202020204" pitchFamily="34" charset="0"/>
              </a:defRPr>
            </a:lvl3pPr>
            <a:lvl4pPr marL="771525" marR="0" indent="0" algn="ctr" defTabSz="914400" rtl="0" eaLnBrk="1" fontAlgn="auto" latinLnBrk="0" hangingPunct="1">
              <a:lnSpc>
                <a:spcPct val="100000"/>
              </a:lnSpc>
              <a:spcBef>
                <a:spcPts val="0"/>
              </a:spcBef>
              <a:spcAft>
                <a:spcPts val="600"/>
              </a:spcAft>
              <a:buClrTx/>
              <a:buSzTx/>
              <a:buFont typeface="Wingdings" pitchFamily="2" charset="2"/>
              <a:buNone/>
              <a:tabLst/>
              <a:defRPr sz="900" kern="1200">
                <a:solidFill>
                  <a:schemeClr val="tx1"/>
                </a:solidFill>
                <a:latin typeface="Arial" panose="020B0604020202020204" pitchFamily="34" charset="0"/>
                <a:ea typeface="+mn-ea"/>
                <a:cs typeface="Arial" panose="020B0604020202020204" pitchFamily="34" charset="0"/>
              </a:defRPr>
            </a:lvl4pPr>
            <a:lvl5pPr marL="1028700" marR="0" indent="0" algn="ctr" defTabSz="914400" rtl="0" eaLnBrk="1" fontAlgn="auto" latinLnBrk="0" hangingPunct="1">
              <a:lnSpc>
                <a:spcPct val="100000"/>
              </a:lnSpc>
              <a:spcBef>
                <a:spcPts val="0"/>
              </a:spcBef>
              <a:spcAft>
                <a:spcPts val="600"/>
              </a:spcAft>
              <a:buClrTx/>
              <a:buSzTx/>
              <a:buFont typeface="Wingdings" pitchFamily="2" charset="2"/>
              <a:buNone/>
              <a:tabLst/>
              <a:defRPr sz="900" kern="1200">
                <a:solidFill>
                  <a:schemeClr val="tx1"/>
                </a:solidFill>
                <a:latin typeface="Arial" panose="020B0604020202020204" pitchFamily="34" charset="0"/>
                <a:ea typeface="+mn-ea"/>
                <a:cs typeface="Arial" panose="020B0604020202020204" pitchFamily="34" charset="0"/>
              </a:defRPr>
            </a:lvl5pPr>
            <a:lvl6pPr marL="1285875" indent="0" algn="ctr"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lgn="ctr">
              <a:spcAft>
                <a:spcPts val="0"/>
              </a:spcAft>
            </a:pPr>
            <a:r>
              <a:rPr lang="en-US" b="1" dirty="0">
                <a:solidFill>
                  <a:srgbClr val="FFFFFF"/>
                </a:solidFill>
              </a:rPr>
              <a:t>Benefit 1: Increased Speed in Decision Making</a:t>
            </a:r>
          </a:p>
        </p:txBody>
      </p:sp>
      <p:sp>
        <p:nvSpPr>
          <p:cNvPr id="12" name="Text Placeholder 6">
            <a:extLst>
              <a:ext uri="{FF2B5EF4-FFF2-40B4-BE49-F238E27FC236}">
                <a16:creationId xmlns:a16="http://schemas.microsoft.com/office/drawing/2014/main" id="{55D3A86C-7361-9545-9482-044CCDB94890}"/>
              </a:ext>
            </a:extLst>
          </p:cNvPr>
          <p:cNvSpPr txBox="1">
            <a:spLocks/>
          </p:cNvSpPr>
          <p:nvPr/>
        </p:nvSpPr>
        <p:spPr>
          <a:xfrm>
            <a:off x="6446928" y="2438430"/>
            <a:ext cx="2475410" cy="2165450"/>
          </a:xfrm>
          <a:prstGeom prst="rect">
            <a:avLst/>
          </a:prstGeom>
        </p:spPr>
        <p:txBody>
          <a:bodyPr/>
          <a:lstStyle>
            <a:lvl1pPr marL="228600" indent="-228600" algn="l" defTabSz="914400" rtl="0" eaLnBrk="1" latinLnBrk="0" hangingPunct="1">
              <a:lnSpc>
                <a:spcPct val="130000"/>
              </a:lnSpc>
              <a:spcBef>
                <a:spcPts val="0"/>
              </a:spcBef>
              <a:spcAft>
                <a:spcPts val="600"/>
              </a:spcAft>
              <a:buFont typeface="Wingdings" pitchFamily="2" charset="2"/>
              <a:buChar char="§"/>
              <a:defRPr sz="22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30000"/>
              </a:lnSpc>
              <a:spcBef>
                <a:spcPts val="0"/>
              </a:spcBef>
              <a:spcAft>
                <a:spcPts val="600"/>
              </a:spcAft>
              <a:buFont typeface="Wingdings" pitchFamily="2" charset="2"/>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30000"/>
              </a:lnSpc>
              <a:spcBef>
                <a:spcPts val="0"/>
              </a:spcBef>
              <a:buFont typeface="Wingdings" pitchFamily="2" charset="2"/>
              <a:buChar char="§"/>
              <a:defRPr sz="1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30000"/>
              </a:lnSpc>
              <a:spcBef>
                <a:spcPts val="0"/>
              </a:spcBef>
              <a:buFont typeface="Wingdings" pitchFamily="2" charset="2"/>
              <a:buChar char="§"/>
              <a:defRPr sz="12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30000"/>
              </a:lnSpc>
              <a:spcBef>
                <a:spcPts val="0"/>
              </a:spcBef>
              <a:buFont typeface="Wingdings" pitchFamily="2" charset="2"/>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solidFill>
                  <a:schemeClr val="bg1"/>
                </a:solidFill>
                <a:latin typeface="LEMON MILK Bold" pitchFamily="2" charset="77"/>
              </a:rPr>
              <a:t>BENEFIT # 1</a:t>
            </a:r>
          </a:p>
          <a:p>
            <a:pPr marL="0" indent="0">
              <a:buNone/>
            </a:pPr>
            <a:r>
              <a:rPr lang="en-US" sz="2000" dirty="0">
                <a:solidFill>
                  <a:schemeClr val="bg1"/>
                </a:solidFill>
                <a:latin typeface="LEMON MILK Light" pitchFamily="2" charset="77"/>
              </a:rPr>
              <a:t>Increased speed in decision making</a:t>
            </a:r>
          </a:p>
        </p:txBody>
      </p:sp>
      <p:sp>
        <p:nvSpPr>
          <p:cNvPr id="16" name="Rectangle 15">
            <a:extLst>
              <a:ext uri="{FF2B5EF4-FFF2-40B4-BE49-F238E27FC236}">
                <a16:creationId xmlns:a16="http://schemas.microsoft.com/office/drawing/2014/main" id="{E5A2B461-3769-6244-842F-CE5C60ED3E1F}"/>
              </a:ext>
            </a:extLst>
          </p:cNvPr>
          <p:cNvSpPr/>
          <p:nvPr/>
        </p:nvSpPr>
        <p:spPr>
          <a:xfrm>
            <a:off x="3978844" y="1891161"/>
            <a:ext cx="1614351" cy="659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FA6AA944-C944-6948-8334-33B1F5C49528}"/>
              </a:ext>
            </a:extLst>
          </p:cNvPr>
          <p:cNvSpPr/>
          <p:nvPr/>
        </p:nvSpPr>
        <p:spPr>
          <a:xfrm>
            <a:off x="4347552" y="3209326"/>
            <a:ext cx="1264376" cy="659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0B9D43AF-85C5-5F42-A26E-C31A9618E177}"/>
              </a:ext>
            </a:extLst>
          </p:cNvPr>
          <p:cNvSpPr/>
          <p:nvPr/>
        </p:nvSpPr>
        <p:spPr>
          <a:xfrm>
            <a:off x="3978843" y="4518568"/>
            <a:ext cx="1614351" cy="659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3" name="Straight Connector 22">
            <a:extLst>
              <a:ext uri="{FF2B5EF4-FFF2-40B4-BE49-F238E27FC236}">
                <a16:creationId xmlns:a16="http://schemas.microsoft.com/office/drawing/2014/main" id="{156EDD4D-E785-0F45-B0B2-E9B321CA5F2E}"/>
              </a:ext>
            </a:extLst>
          </p:cNvPr>
          <p:cNvCxnSpPr>
            <a:cxnSpLocks/>
          </p:cNvCxnSpPr>
          <p:nvPr/>
        </p:nvCxnSpPr>
        <p:spPr>
          <a:xfrm flipV="1">
            <a:off x="342303" y="2550801"/>
            <a:ext cx="5273611"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CC2AE3-071C-F949-B936-9678FAB2CBAA}"/>
              </a:ext>
            </a:extLst>
          </p:cNvPr>
          <p:cNvCxnSpPr>
            <a:cxnSpLocks/>
          </p:cNvCxnSpPr>
          <p:nvPr/>
        </p:nvCxnSpPr>
        <p:spPr>
          <a:xfrm>
            <a:off x="214313" y="3209326"/>
            <a:ext cx="540160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901DA95-AF79-744E-9172-7D127F7AD9AF}"/>
              </a:ext>
            </a:extLst>
          </p:cNvPr>
          <p:cNvCxnSpPr>
            <a:cxnSpLocks/>
          </p:cNvCxnSpPr>
          <p:nvPr/>
        </p:nvCxnSpPr>
        <p:spPr>
          <a:xfrm>
            <a:off x="342303" y="3868967"/>
            <a:ext cx="526962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A424E16-9343-FB48-B379-E1BA3ACE0D07}"/>
              </a:ext>
            </a:extLst>
          </p:cNvPr>
          <p:cNvCxnSpPr>
            <a:cxnSpLocks/>
          </p:cNvCxnSpPr>
          <p:nvPr/>
        </p:nvCxnSpPr>
        <p:spPr>
          <a:xfrm>
            <a:off x="342303" y="4537003"/>
            <a:ext cx="527361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3DA68ED-1027-A244-8F8A-9EAA9B844DD5}"/>
              </a:ext>
            </a:extLst>
          </p:cNvPr>
          <p:cNvSpPr>
            <a:spLocks noGrp="1"/>
          </p:cNvSpPr>
          <p:nvPr>
            <p:ph type="title"/>
          </p:nvPr>
        </p:nvSpPr>
        <p:spPr/>
        <p:txBody>
          <a:bodyPr/>
          <a:lstStyle/>
          <a:p>
            <a:r>
              <a:rPr lang="en-US" dirty="0"/>
              <a:t>Moving the Dial on DEI</a:t>
            </a:r>
          </a:p>
        </p:txBody>
      </p:sp>
      <p:sp>
        <p:nvSpPr>
          <p:cNvPr id="29" name="Rectangle 28">
            <a:extLst>
              <a:ext uri="{FF2B5EF4-FFF2-40B4-BE49-F238E27FC236}">
                <a16:creationId xmlns:a16="http://schemas.microsoft.com/office/drawing/2014/main" id="{BA6AB067-7E45-0248-9463-F301F5ED0792}"/>
              </a:ext>
            </a:extLst>
          </p:cNvPr>
          <p:cNvSpPr/>
          <p:nvPr/>
        </p:nvSpPr>
        <p:spPr>
          <a:xfrm>
            <a:off x="391928" y="1076924"/>
            <a:ext cx="3038168" cy="5143500"/>
          </a:xfrm>
          <a:prstGeom prst="rect">
            <a:avLst/>
          </a:prstGeom>
          <a:solidFill>
            <a:srgbClr val="19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7" name="Picture 2" descr="transparent texture uploaded by @jasonfunderburker">
            <a:extLst>
              <a:ext uri="{FF2B5EF4-FFF2-40B4-BE49-F238E27FC236}">
                <a16:creationId xmlns:a16="http://schemas.microsoft.com/office/drawing/2014/main" id="{68FE07E3-2537-C64C-9506-F7CA19AB2EDE}"/>
              </a:ext>
            </a:extLst>
          </p:cNvPr>
          <p:cNvPicPr>
            <a:picLocks noChangeAspect="1" noChangeArrowheads="1"/>
          </p:cNvPicPr>
          <p:nvPr/>
        </p:nvPicPr>
        <p:blipFill rotWithShape="1">
          <a:blip r:embed="rId3" cstate="screen">
            <a:lum bright="70000" contrast="-70000"/>
            <a:alphaModFix amt="5000"/>
            <a:extLst>
              <a:ext uri="{28A0092B-C50C-407E-A947-70E740481C1C}">
                <a14:useLocalDpi xmlns:a14="http://schemas.microsoft.com/office/drawing/2010/main"/>
              </a:ext>
            </a:extLst>
          </a:blip>
          <a:srcRect/>
          <a:stretch/>
        </p:blipFill>
        <p:spPr bwMode="auto">
          <a:xfrm>
            <a:off x="434383" y="1074400"/>
            <a:ext cx="2995713" cy="318700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transparent texture uploaded by @jasonfunderburker">
            <a:extLst>
              <a:ext uri="{FF2B5EF4-FFF2-40B4-BE49-F238E27FC236}">
                <a16:creationId xmlns:a16="http://schemas.microsoft.com/office/drawing/2014/main" id="{8398EBDF-D0CE-2A46-920C-D6BC428ABF29}"/>
              </a:ext>
            </a:extLst>
          </p:cNvPr>
          <p:cNvPicPr>
            <a:picLocks noChangeAspect="1" noChangeArrowheads="1"/>
          </p:cNvPicPr>
          <p:nvPr/>
        </p:nvPicPr>
        <p:blipFill rotWithShape="1">
          <a:blip r:embed="rId4" cstate="screen">
            <a:lum bright="70000" contrast="-70000"/>
            <a:alphaModFix amt="5000"/>
            <a:extLst>
              <a:ext uri="{28A0092B-C50C-407E-A947-70E740481C1C}">
                <a14:useLocalDpi xmlns:a14="http://schemas.microsoft.com/office/drawing/2010/main"/>
              </a:ext>
            </a:extLst>
          </a:blip>
          <a:srcRect/>
          <a:stretch/>
        </p:blipFill>
        <p:spPr bwMode="auto">
          <a:xfrm>
            <a:off x="484007" y="4199963"/>
            <a:ext cx="2995714" cy="195649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4BD6970-03B4-8840-A473-A874984B543D}"/>
              </a:ext>
            </a:extLst>
          </p:cNvPr>
          <p:cNvSpPr/>
          <p:nvPr/>
        </p:nvSpPr>
        <p:spPr>
          <a:xfrm>
            <a:off x="593943" y="2478080"/>
            <a:ext cx="2676591" cy="2086149"/>
          </a:xfrm>
          <a:prstGeom prst="rect">
            <a:avLst/>
          </a:prstGeom>
        </p:spPr>
        <p:txBody>
          <a:bodyPr wrap="square">
            <a:spAutoFit/>
          </a:bodyPr>
          <a:lstStyle/>
          <a:p>
            <a:pPr algn="ctr">
              <a:lnSpc>
                <a:spcPct val="130000"/>
              </a:lnSpc>
              <a:spcAft>
                <a:spcPts val="600"/>
              </a:spcAft>
            </a:pPr>
            <a:r>
              <a:rPr lang="en-US" b="1" i="1" dirty="0">
                <a:solidFill>
                  <a:schemeClr val="bg1"/>
                </a:solidFill>
              </a:rPr>
              <a:t>#2 </a:t>
            </a:r>
          </a:p>
          <a:p>
            <a:pPr algn="ctr">
              <a:lnSpc>
                <a:spcPct val="130000"/>
              </a:lnSpc>
              <a:spcAft>
                <a:spcPts val="600"/>
              </a:spcAft>
            </a:pPr>
            <a:r>
              <a:rPr lang="en-US" b="1" i="1" dirty="0">
                <a:solidFill>
                  <a:schemeClr val="bg1"/>
                </a:solidFill>
              </a:rPr>
              <a:t>MYOPIC SOLUTIONS </a:t>
            </a:r>
          </a:p>
          <a:p>
            <a:pPr algn="ctr">
              <a:lnSpc>
                <a:spcPct val="130000"/>
              </a:lnSpc>
              <a:spcAft>
                <a:spcPts val="600"/>
              </a:spcAft>
            </a:pPr>
            <a:r>
              <a:rPr lang="en-US" b="1" i="1" dirty="0">
                <a:solidFill>
                  <a:schemeClr val="bg1"/>
                </a:solidFill>
              </a:rPr>
              <a:t>VS. </a:t>
            </a:r>
          </a:p>
          <a:p>
            <a:pPr algn="ctr">
              <a:lnSpc>
                <a:spcPct val="130000"/>
              </a:lnSpc>
              <a:spcAft>
                <a:spcPts val="600"/>
              </a:spcAft>
            </a:pPr>
            <a:r>
              <a:rPr lang="en-US" b="1" i="1" dirty="0">
                <a:solidFill>
                  <a:schemeClr val="bg1"/>
                </a:solidFill>
              </a:rPr>
              <a:t>MEASURING PROGRESS</a:t>
            </a:r>
            <a:endParaRPr lang="en-US" b="1" i="1" dirty="0">
              <a:solidFill>
                <a:schemeClr val="bg1"/>
              </a:solidFill>
              <a:cs typeface="Arial" panose="020B0604020202020204" pitchFamily="34" charset="0"/>
            </a:endParaRPr>
          </a:p>
        </p:txBody>
      </p:sp>
      <p:pic>
        <p:nvPicPr>
          <p:cNvPr id="5" name="Picture 4">
            <a:extLst>
              <a:ext uri="{FF2B5EF4-FFF2-40B4-BE49-F238E27FC236}">
                <a16:creationId xmlns:a16="http://schemas.microsoft.com/office/drawing/2014/main" id="{57BE7A50-7B79-0948-AB71-F45749248C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97053" y="1237910"/>
            <a:ext cx="4974332" cy="3211610"/>
          </a:xfrm>
          <a:prstGeom prst="rect">
            <a:avLst/>
          </a:prstGeom>
          <a:ln>
            <a:solidFill>
              <a:schemeClr val="tx2"/>
            </a:solidFill>
          </a:ln>
        </p:spPr>
      </p:pic>
      <p:pic>
        <p:nvPicPr>
          <p:cNvPr id="8" name="Picture 7">
            <a:extLst>
              <a:ext uri="{FF2B5EF4-FFF2-40B4-BE49-F238E27FC236}">
                <a16:creationId xmlns:a16="http://schemas.microsoft.com/office/drawing/2014/main" id="{A1508599-041B-C840-AEA6-04521445F9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19378" y="3917309"/>
            <a:ext cx="3222647" cy="2148431"/>
          </a:xfrm>
          <a:prstGeom prst="rect">
            <a:avLst/>
          </a:prstGeom>
          <a:ln>
            <a:solidFill>
              <a:schemeClr val="tx2"/>
            </a:solidFill>
          </a:ln>
        </p:spPr>
      </p:pic>
    </p:spTree>
    <p:extLst>
      <p:ext uri="{BB962C8B-B14F-4D97-AF65-F5344CB8AC3E}">
        <p14:creationId xmlns:p14="http://schemas.microsoft.com/office/powerpoint/2010/main" val="1526738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2AC93A-F799-C743-9962-C93D7A82E584}"/>
              </a:ext>
            </a:extLst>
          </p:cNvPr>
          <p:cNvSpPr>
            <a:spLocks noGrp="1"/>
          </p:cNvSpPr>
          <p:nvPr>
            <p:ph type="body" sz="quarter" idx="22"/>
          </p:nvPr>
        </p:nvSpPr>
        <p:spPr/>
        <p:txBody>
          <a:bodyPr/>
          <a:lstStyle/>
          <a:p>
            <a:endParaRPr lang="en-US" dirty="0"/>
          </a:p>
        </p:txBody>
      </p:sp>
      <p:sp>
        <p:nvSpPr>
          <p:cNvPr id="3" name="Title 2">
            <a:extLst>
              <a:ext uri="{FF2B5EF4-FFF2-40B4-BE49-F238E27FC236}">
                <a16:creationId xmlns:a16="http://schemas.microsoft.com/office/drawing/2014/main" id="{BEB71820-BD99-354D-9686-37787414F743}"/>
              </a:ext>
            </a:extLst>
          </p:cNvPr>
          <p:cNvSpPr>
            <a:spLocks noGrp="1"/>
          </p:cNvSpPr>
          <p:nvPr>
            <p:ph type="title"/>
          </p:nvPr>
        </p:nvSpPr>
        <p:spPr/>
        <p:txBody>
          <a:bodyPr/>
          <a:lstStyle/>
          <a:p>
            <a:r>
              <a:rPr lang="en-US" dirty="0"/>
              <a:t>2. </a:t>
            </a:r>
            <a:r>
              <a:rPr lang="en-US" dirty="0">
                <a:solidFill>
                  <a:schemeClr val="accent5"/>
                </a:solidFill>
              </a:rPr>
              <a:t>Myopic Solutions </a:t>
            </a:r>
            <a:r>
              <a:rPr lang="en-US" dirty="0"/>
              <a:t>vs. </a:t>
            </a:r>
            <a:r>
              <a:rPr lang="en-US" dirty="0">
                <a:solidFill>
                  <a:schemeClr val="bg2"/>
                </a:solidFill>
              </a:rPr>
              <a:t>Measuring Progress</a:t>
            </a:r>
          </a:p>
        </p:txBody>
      </p:sp>
      <p:sp>
        <p:nvSpPr>
          <p:cNvPr id="4" name="Text Placeholder 3">
            <a:extLst>
              <a:ext uri="{FF2B5EF4-FFF2-40B4-BE49-F238E27FC236}">
                <a16:creationId xmlns:a16="http://schemas.microsoft.com/office/drawing/2014/main" id="{FD779249-3F1F-C44F-A340-F6B507AFB665}"/>
              </a:ext>
            </a:extLst>
          </p:cNvPr>
          <p:cNvSpPr>
            <a:spLocks noGrp="1"/>
          </p:cNvSpPr>
          <p:nvPr>
            <p:ph type="body" sz="quarter" idx="23"/>
          </p:nvPr>
        </p:nvSpPr>
        <p:spPr>
          <a:xfrm>
            <a:off x="4088921" y="1188455"/>
            <a:ext cx="4648455" cy="5129794"/>
          </a:xfrm>
        </p:spPr>
        <p:txBody>
          <a:bodyPr/>
          <a:lstStyle/>
          <a:p>
            <a:r>
              <a:rPr lang="en-US" sz="2000" b="1" dirty="0">
                <a:solidFill>
                  <a:schemeClr val="accent5"/>
                </a:solidFill>
              </a:rPr>
              <a:t>Hiring the first available DEI candidate (over better qualified candidates): </a:t>
            </a:r>
          </a:p>
          <a:p>
            <a:pPr lvl="1"/>
            <a:r>
              <a:rPr lang="en-US" sz="2000" dirty="0">
                <a:solidFill>
                  <a:schemeClr val="accent5"/>
                </a:solidFill>
              </a:rPr>
              <a:t>Engenders resentment</a:t>
            </a:r>
          </a:p>
          <a:p>
            <a:pPr lvl="1"/>
            <a:r>
              <a:rPr lang="en-US" sz="2000" dirty="0">
                <a:solidFill>
                  <a:schemeClr val="accent5"/>
                </a:solidFill>
              </a:rPr>
              <a:t>Breaks down trust and confidence</a:t>
            </a:r>
          </a:p>
          <a:p>
            <a:endParaRPr lang="en-US" sz="2000" b="1" dirty="0">
              <a:solidFill>
                <a:schemeClr val="bg2"/>
              </a:solidFill>
            </a:endParaRPr>
          </a:p>
          <a:p>
            <a:r>
              <a:rPr lang="en-US" sz="2000" b="1" dirty="0">
                <a:solidFill>
                  <a:schemeClr val="bg2"/>
                </a:solidFill>
              </a:rPr>
              <a:t>Performance and Potential: </a:t>
            </a:r>
          </a:p>
          <a:p>
            <a:pPr lvl="1"/>
            <a:r>
              <a:rPr lang="en-US" sz="2000" dirty="0">
                <a:solidFill>
                  <a:schemeClr val="bg2"/>
                </a:solidFill>
              </a:rPr>
              <a:t>Ensures fairness (usually)</a:t>
            </a:r>
          </a:p>
          <a:p>
            <a:pPr lvl="1"/>
            <a:r>
              <a:rPr lang="en-US" sz="2000" dirty="0">
                <a:solidFill>
                  <a:schemeClr val="bg2"/>
                </a:solidFill>
              </a:rPr>
              <a:t>Data and metrics driven</a:t>
            </a:r>
          </a:p>
          <a:p>
            <a:pPr lvl="1"/>
            <a:r>
              <a:rPr lang="en-US" sz="2000" dirty="0">
                <a:solidFill>
                  <a:schemeClr val="bg2"/>
                </a:solidFill>
              </a:rPr>
              <a:t>Measuring potential is key</a:t>
            </a:r>
          </a:p>
          <a:p>
            <a:pPr lvl="1"/>
            <a:r>
              <a:rPr lang="en-US" sz="2000" dirty="0">
                <a:solidFill>
                  <a:schemeClr val="bg2"/>
                </a:solidFill>
              </a:rPr>
              <a:t>These are organizing choices…</a:t>
            </a:r>
          </a:p>
          <a:p>
            <a:pPr lvl="1"/>
            <a:r>
              <a:rPr lang="en-US" sz="2000" dirty="0">
                <a:solidFill>
                  <a:schemeClr val="bg2"/>
                </a:solidFill>
              </a:rPr>
              <a:t>Remember, </a:t>
            </a:r>
            <a:r>
              <a:rPr lang="en-US" sz="2000" i="1" dirty="0">
                <a:solidFill>
                  <a:schemeClr val="bg2"/>
                </a:solidFill>
              </a:rPr>
              <a:t>diverse teams are 35% more likely to have industry-leading profitability </a:t>
            </a:r>
            <a:r>
              <a:rPr lang="en-US" sz="2000" dirty="0">
                <a:solidFill>
                  <a:schemeClr val="bg2"/>
                </a:solidFill>
              </a:rPr>
              <a:t>(McKinsey, 2018)</a:t>
            </a:r>
          </a:p>
          <a:p>
            <a:pPr lvl="1"/>
            <a:endParaRPr lang="en-US" sz="2000" dirty="0"/>
          </a:p>
        </p:txBody>
      </p:sp>
      <p:pic>
        <p:nvPicPr>
          <p:cNvPr id="5" name="Picture 4">
            <a:extLst>
              <a:ext uri="{FF2B5EF4-FFF2-40B4-BE49-F238E27FC236}">
                <a16:creationId xmlns:a16="http://schemas.microsoft.com/office/drawing/2014/main" id="{3478815C-1879-1440-A206-28A8226735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6624" y="1509597"/>
            <a:ext cx="3525328" cy="4445000"/>
          </a:xfrm>
          <a:prstGeom prst="rect">
            <a:avLst/>
          </a:prstGeom>
          <a:ln>
            <a:solidFill>
              <a:schemeClr val="tx2"/>
            </a:solidFill>
          </a:ln>
        </p:spPr>
      </p:pic>
    </p:spTree>
    <p:extLst>
      <p:ext uri="{BB962C8B-B14F-4D97-AF65-F5344CB8AC3E}">
        <p14:creationId xmlns:p14="http://schemas.microsoft.com/office/powerpoint/2010/main" val="4245264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276BE19-DFDD-704F-A68D-07873CFC7282}"/>
              </a:ext>
            </a:extLst>
          </p:cNvPr>
          <p:cNvSpPr/>
          <p:nvPr/>
        </p:nvSpPr>
        <p:spPr>
          <a:xfrm>
            <a:off x="521208" y="2307511"/>
            <a:ext cx="9144000" cy="2427288"/>
          </a:xfrm>
          <a:prstGeom prst="rect">
            <a:avLst/>
          </a:prstGeom>
          <a:solidFill>
            <a:srgbClr val="19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a:extLst>
              <a:ext uri="{FF2B5EF4-FFF2-40B4-BE49-F238E27FC236}">
                <a16:creationId xmlns:a16="http://schemas.microsoft.com/office/drawing/2014/main" id="{344F264D-0C12-9C41-B90B-266E482EE769}"/>
              </a:ext>
            </a:extLst>
          </p:cNvPr>
          <p:cNvSpPr>
            <a:spLocks noGrp="1"/>
          </p:cNvSpPr>
          <p:nvPr>
            <p:ph type="title"/>
          </p:nvPr>
        </p:nvSpPr>
        <p:spPr>
          <a:xfrm>
            <a:off x="607295" y="108314"/>
            <a:ext cx="8140054" cy="384048"/>
          </a:xfrm>
        </p:spPr>
        <p:txBody>
          <a:bodyPr/>
          <a:lstStyle/>
          <a:p>
            <a:r>
              <a:rPr lang="en-US" dirty="0"/>
              <a:t>Moving the Dial on DEI</a:t>
            </a:r>
          </a:p>
        </p:txBody>
      </p:sp>
      <p:sp>
        <p:nvSpPr>
          <p:cNvPr id="10" name="Subtitle 2">
            <a:extLst>
              <a:ext uri="{FF2B5EF4-FFF2-40B4-BE49-F238E27FC236}">
                <a16:creationId xmlns:a16="http://schemas.microsoft.com/office/drawing/2014/main" id="{038E6DE5-C2FF-4544-99C7-FF65D4789CB6}"/>
              </a:ext>
            </a:extLst>
          </p:cNvPr>
          <p:cNvSpPr txBox="1">
            <a:spLocks/>
          </p:cNvSpPr>
          <p:nvPr/>
        </p:nvSpPr>
        <p:spPr>
          <a:xfrm>
            <a:off x="800199" y="1237910"/>
            <a:ext cx="3105879" cy="1106783"/>
          </a:xfrm>
          <a:prstGeom prst="rect">
            <a:avLst/>
          </a:prstGeom>
        </p:spPr>
        <p:txBody>
          <a:bodyPr>
            <a:noAutofit/>
          </a:bodyPr>
          <a:lstStyle>
            <a:lvl1pPr marL="0" marR="0" indent="0" algn="l" defTabSz="914400" rtl="0" eaLnBrk="1" fontAlgn="auto" latinLnBrk="0" hangingPunct="1">
              <a:lnSpc>
                <a:spcPct val="100000"/>
              </a:lnSpc>
              <a:spcBef>
                <a:spcPts val="0"/>
              </a:spcBef>
              <a:spcAft>
                <a:spcPts val="600"/>
              </a:spcAft>
              <a:buClrTx/>
              <a:buSzTx/>
              <a:buFont typeface="Wingdings" pitchFamily="2" charset="2"/>
              <a:buNone/>
              <a:tabLst/>
              <a:defRPr sz="2000" kern="1200">
                <a:solidFill>
                  <a:schemeClr val="bg1"/>
                </a:solidFill>
                <a:latin typeface="Arial" panose="020B0604020202020204" pitchFamily="34" charset="0"/>
                <a:ea typeface="+mn-ea"/>
                <a:cs typeface="Arial" panose="020B0604020202020204" pitchFamily="34" charset="0"/>
              </a:defRPr>
            </a:lvl1pPr>
            <a:lvl2pPr marL="257175" marR="0" indent="0" algn="ctr" defTabSz="914400" rtl="0" eaLnBrk="1" fontAlgn="auto" latinLnBrk="0" hangingPunct="1">
              <a:lnSpc>
                <a:spcPct val="100000"/>
              </a:lnSpc>
              <a:spcBef>
                <a:spcPts val="0"/>
              </a:spcBef>
              <a:spcAft>
                <a:spcPts val="600"/>
              </a:spcAft>
              <a:buClrTx/>
              <a:buSzTx/>
              <a:buFont typeface="Wingdings" pitchFamily="2" charset="2"/>
              <a:buNone/>
              <a:tabLst/>
              <a:defRPr sz="1125" kern="1200">
                <a:solidFill>
                  <a:schemeClr val="tx1"/>
                </a:solidFill>
                <a:latin typeface="Arial" panose="020B0604020202020204" pitchFamily="34" charset="0"/>
                <a:ea typeface="+mn-ea"/>
                <a:cs typeface="Arial" panose="020B0604020202020204" pitchFamily="34" charset="0"/>
              </a:defRPr>
            </a:lvl2pPr>
            <a:lvl3pPr marL="514350" marR="0" indent="0" algn="ctr" defTabSz="914400" rtl="0" eaLnBrk="1" fontAlgn="auto" latinLnBrk="0" hangingPunct="1">
              <a:lnSpc>
                <a:spcPct val="100000"/>
              </a:lnSpc>
              <a:spcBef>
                <a:spcPts val="0"/>
              </a:spcBef>
              <a:spcAft>
                <a:spcPts val="600"/>
              </a:spcAft>
              <a:buClrTx/>
              <a:buSzTx/>
              <a:buFont typeface="Wingdings" pitchFamily="2" charset="2"/>
              <a:buNone/>
              <a:tabLst/>
              <a:defRPr sz="1013" kern="1200">
                <a:solidFill>
                  <a:schemeClr val="tx1"/>
                </a:solidFill>
                <a:latin typeface="Arial" panose="020B0604020202020204" pitchFamily="34" charset="0"/>
                <a:ea typeface="+mn-ea"/>
                <a:cs typeface="Arial" panose="020B0604020202020204" pitchFamily="34" charset="0"/>
              </a:defRPr>
            </a:lvl3pPr>
            <a:lvl4pPr marL="771525" marR="0" indent="0" algn="ctr" defTabSz="914400" rtl="0" eaLnBrk="1" fontAlgn="auto" latinLnBrk="0" hangingPunct="1">
              <a:lnSpc>
                <a:spcPct val="100000"/>
              </a:lnSpc>
              <a:spcBef>
                <a:spcPts val="0"/>
              </a:spcBef>
              <a:spcAft>
                <a:spcPts val="600"/>
              </a:spcAft>
              <a:buClrTx/>
              <a:buSzTx/>
              <a:buFont typeface="Wingdings" pitchFamily="2" charset="2"/>
              <a:buNone/>
              <a:tabLst/>
              <a:defRPr sz="900" kern="1200">
                <a:solidFill>
                  <a:schemeClr val="tx1"/>
                </a:solidFill>
                <a:latin typeface="Arial" panose="020B0604020202020204" pitchFamily="34" charset="0"/>
                <a:ea typeface="+mn-ea"/>
                <a:cs typeface="Arial" panose="020B0604020202020204" pitchFamily="34" charset="0"/>
              </a:defRPr>
            </a:lvl4pPr>
            <a:lvl5pPr marL="1028700" marR="0" indent="0" algn="ctr" defTabSz="914400" rtl="0" eaLnBrk="1" fontAlgn="auto" latinLnBrk="0" hangingPunct="1">
              <a:lnSpc>
                <a:spcPct val="100000"/>
              </a:lnSpc>
              <a:spcBef>
                <a:spcPts val="0"/>
              </a:spcBef>
              <a:spcAft>
                <a:spcPts val="600"/>
              </a:spcAft>
              <a:buClrTx/>
              <a:buSzTx/>
              <a:buFont typeface="Wingdings" pitchFamily="2" charset="2"/>
              <a:buNone/>
              <a:tabLst/>
              <a:defRPr sz="900" kern="1200">
                <a:solidFill>
                  <a:schemeClr val="tx1"/>
                </a:solidFill>
                <a:latin typeface="Arial" panose="020B0604020202020204" pitchFamily="34" charset="0"/>
                <a:ea typeface="+mn-ea"/>
                <a:cs typeface="Arial" panose="020B0604020202020204" pitchFamily="34" charset="0"/>
              </a:defRPr>
            </a:lvl5pPr>
            <a:lvl6pPr marL="1285875" indent="0" algn="ctr"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lgn="ctr">
              <a:spcAft>
                <a:spcPts val="0"/>
              </a:spcAft>
            </a:pPr>
            <a:r>
              <a:rPr lang="en-US" b="1" dirty="0">
                <a:solidFill>
                  <a:srgbClr val="FFFFFF"/>
                </a:solidFill>
              </a:rPr>
              <a:t>Benefit 1: Increased Speed in Decision Making</a:t>
            </a:r>
          </a:p>
        </p:txBody>
      </p:sp>
      <p:sp>
        <p:nvSpPr>
          <p:cNvPr id="12" name="Text Placeholder 6">
            <a:extLst>
              <a:ext uri="{FF2B5EF4-FFF2-40B4-BE49-F238E27FC236}">
                <a16:creationId xmlns:a16="http://schemas.microsoft.com/office/drawing/2014/main" id="{55D3A86C-7361-9545-9482-044CCDB94890}"/>
              </a:ext>
            </a:extLst>
          </p:cNvPr>
          <p:cNvSpPr txBox="1">
            <a:spLocks/>
          </p:cNvSpPr>
          <p:nvPr/>
        </p:nvSpPr>
        <p:spPr>
          <a:xfrm>
            <a:off x="6446928" y="2438430"/>
            <a:ext cx="2475410" cy="2165450"/>
          </a:xfrm>
          <a:prstGeom prst="rect">
            <a:avLst/>
          </a:prstGeom>
        </p:spPr>
        <p:txBody>
          <a:bodyPr/>
          <a:lstStyle>
            <a:lvl1pPr marL="228600" indent="-228600" algn="l" defTabSz="914400" rtl="0" eaLnBrk="1" latinLnBrk="0" hangingPunct="1">
              <a:lnSpc>
                <a:spcPct val="130000"/>
              </a:lnSpc>
              <a:spcBef>
                <a:spcPts val="0"/>
              </a:spcBef>
              <a:spcAft>
                <a:spcPts val="600"/>
              </a:spcAft>
              <a:buFont typeface="Wingdings" pitchFamily="2" charset="2"/>
              <a:buChar char="§"/>
              <a:defRPr sz="22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30000"/>
              </a:lnSpc>
              <a:spcBef>
                <a:spcPts val="0"/>
              </a:spcBef>
              <a:spcAft>
                <a:spcPts val="600"/>
              </a:spcAft>
              <a:buFont typeface="Wingdings" pitchFamily="2" charset="2"/>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30000"/>
              </a:lnSpc>
              <a:spcBef>
                <a:spcPts val="0"/>
              </a:spcBef>
              <a:buFont typeface="Wingdings" pitchFamily="2" charset="2"/>
              <a:buChar char="§"/>
              <a:defRPr sz="1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30000"/>
              </a:lnSpc>
              <a:spcBef>
                <a:spcPts val="0"/>
              </a:spcBef>
              <a:buFont typeface="Wingdings" pitchFamily="2" charset="2"/>
              <a:buChar char="§"/>
              <a:defRPr sz="12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30000"/>
              </a:lnSpc>
              <a:spcBef>
                <a:spcPts val="0"/>
              </a:spcBef>
              <a:buFont typeface="Wingdings" pitchFamily="2" charset="2"/>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solidFill>
                  <a:schemeClr val="bg1"/>
                </a:solidFill>
                <a:latin typeface="LEMON MILK Bold" pitchFamily="2" charset="77"/>
              </a:rPr>
              <a:t>BENEFIT # 1</a:t>
            </a:r>
          </a:p>
          <a:p>
            <a:pPr marL="0" indent="0">
              <a:buNone/>
            </a:pPr>
            <a:r>
              <a:rPr lang="en-US" sz="2000" dirty="0">
                <a:solidFill>
                  <a:schemeClr val="bg1"/>
                </a:solidFill>
                <a:latin typeface="LEMON MILK Light" pitchFamily="2" charset="77"/>
              </a:rPr>
              <a:t>Increased speed in decision making</a:t>
            </a:r>
          </a:p>
        </p:txBody>
      </p:sp>
      <p:sp>
        <p:nvSpPr>
          <p:cNvPr id="7" name="Rectangle 6">
            <a:extLst>
              <a:ext uri="{FF2B5EF4-FFF2-40B4-BE49-F238E27FC236}">
                <a16:creationId xmlns:a16="http://schemas.microsoft.com/office/drawing/2014/main" id="{F4BD6970-03B4-8840-A473-A874984B543D}"/>
              </a:ext>
            </a:extLst>
          </p:cNvPr>
          <p:cNvSpPr/>
          <p:nvPr/>
        </p:nvSpPr>
        <p:spPr>
          <a:xfrm>
            <a:off x="5634209" y="2857191"/>
            <a:ext cx="2676591" cy="1327928"/>
          </a:xfrm>
          <a:prstGeom prst="rect">
            <a:avLst/>
          </a:prstGeom>
        </p:spPr>
        <p:txBody>
          <a:bodyPr wrap="square">
            <a:spAutoFit/>
          </a:bodyPr>
          <a:lstStyle/>
          <a:p>
            <a:pPr>
              <a:lnSpc>
                <a:spcPct val="130000"/>
              </a:lnSpc>
              <a:spcAft>
                <a:spcPts val="600"/>
              </a:spcAft>
            </a:pPr>
            <a:r>
              <a:rPr lang="en-US" sz="2000" b="1" dirty="0">
                <a:cs typeface="Arial" panose="020B0604020202020204" pitchFamily="34" charset="0"/>
              </a:rPr>
              <a:t>BENEFIT #2</a:t>
            </a:r>
          </a:p>
          <a:p>
            <a:pPr>
              <a:lnSpc>
                <a:spcPct val="130000"/>
              </a:lnSpc>
              <a:spcAft>
                <a:spcPts val="600"/>
              </a:spcAft>
            </a:pPr>
            <a:r>
              <a:rPr lang="en-US" sz="2000" dirty="0">
                <a:cs typeface="Arial" panose="020B0604020202020204" pitchFamily="34" charset="0"/>
              </a:rPr>
              <a:t>BETTER EMPLOYEE ENGAGEMENT</a:t>
            </a:r>
          </a:p>
        </p:txBody>
      </p:sp>
      <p:pic>
        <p:nvPicPr>
          <p:cNvPr id="30" name="Picture 2" descr="transparent texture uploaded by @jasonfunderburker">
            <a:extLst>
              <a:ext uri="{FF2B5EF4-FFF2-40B4-BE49-F238E27FC236}">
                <a16:creationId xmlns:a16="http://schemas.microsoft.com/office/drawing/2014/main" id="{A9EAA582-312E-5845-BA81-C114DF7B5BF7}"/>
              </a:ext>
            </a:extLst>
          </p:cNvPr>
          <p:cNvPicPr>
            <a:picLocks noChangeAspect="1" noChangeArrowheads="1"/>
          </p:cNvPicPr>
          <p:nvPr/>
        </p:nvPicPr>
        <p:blipFill rotWithShape="1">
          <a:blip r:embed="rId3" cstate="screen">
            <a:lum bright="70000" contrast="-70000"/>
            <a:alphaModFix amt="5000"/>
            <a:extLst>
              <a:ext uri="{28A0092B-C50C-407E-A947-70E740481C1C}">
                <a14:useLocalDpi xmlns:a14="http://schemas.microsoft.com/office/drawing/2010/main"/>
              </a:ext>
            </a:extLst>
          </a:blip>
          <a:srcRect/>
          <a:stretch/>
        </p:blipFill>
        <p:spPr bwMode="auto">
          <a:xfrm>
            <a:off x="503299" y="2584698"/>
            <a:ext cx="4150751" cy="242728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transparent texture uploaded by @jasonfunderburker">
            <a:extLst>
              <a:ext uri="{FF2B5EF4-FFF2-40B4-BE49-F238E27FC236}">
                <a16:creationId xmlns:a16="http://schemas.microsoft.com/office/drawing/2014/main" id="{4D49E7AA-9F69-1146-8141-8A262C362D41}"/>
              </a:ext>
            </a:extLst>
          </p:cNvPr>
          <p:cNvPicPr>
            <a:picLocks noChangeAspect="1" noChangeArrowheads="1"/>
          </p:cNvPicPr>
          <p:nvPr/>
        </p:nvPicPr>
        <p:blipFill rotWithShape="1">
          <a:blip r:embed="rId4" cstate="screen">
            <a:lum bright="70000" contrast="-70000"/>
            <a:alphaModFix amt="5000"/>
            <a:extLst>
              <a:ext uri="{28A0092B-C50C-407E-A947-70E740481C1C}">
                <a14:useLocalDpi xmlns:a14="http://schemas.microsoft.com/office/drawing/2010/main"/>
              </a:ext>
            </a:extLst>
          </a:blip>
          <a:srcRect/>
          <a:stretch/>
        </p:blipFill>
        <p:spPr bwMode="auto">
          <a:xfrm>
            <a:off x="8343801" y="2307512"/>
            <a:ext cx="1407494" cy="2427288"/>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24CD78EB-098E-1641-B879-1D93C047BC10}"/>
              </a:ext>
            </a:extLst>
          </p:cNvPr>
          <p:cNvSpPr txBox="1"/>
          <p:nvPr/>
        </p:nvSpPr>
        <p:spPr>
          <a:xfrm>
            <a:off x="948160" y="2653518"/>
            <a:ext cx="2957918" cy="1726050"/>
          </a:xfrm>
          <a:prstGeom prst="rect">
            <a:avLst/>
          </a:prstGeom>
          <a:noFill/>
        </p:spPr>
        <p:txBody>
          <a:bodyPr wrap="square" rtlCol="0">
            <a:spAutoFit/>
          </a:bodyPr>
          <a:lstStyle/>
          <a:p>
            <a:pPr algn="ctr">
              <a:lnSpc>
                <a:spcPct val="130000"/>
              </a:lnSpc>
              <a:spcAft>
                <a:spcPts val="600"/>
              </a:spcAft>
            </a:pPr>
            <a:r>
              <a:rPr lang="en-US" b="1" dirty="0">
                <a:solidFill>
                  <a:schemeClr val="bg1"/>
                </a:solidFill>
                <a:cs typeface="Arial" panose="020B0604020202020204" pitchFamily="34" charset="0"/>
              </a:rPr>
              <a:t>#3</a:t>
            </a:r>
          </a:p>
          <a:p>
            <a:pPr algn="ctr">
              <a:lnSpc>
                <a:spcPct val="130000"/>
              </a:lnSpc>
              <a:spcAft>
                <a:spcPts val="600"/>
              </a:spcAft>
            </a:pPr>
            <a:r>
              <a:rPr lang="en-US" dirty="0">
                <a:solidFill>
                  <a:schemeClr val="bg1"/>
                </a:solidFill>
                <a:cs typeface="Arial" panose="020B0604020202020204" pitchFamily="34" charset="0"/>
              </a:rPr>
              <a:t>LACK OF METRICS</a:t>
            </a:r>
          </a:p>
          <a:p>
            <a:pPr algn="ctr">
              <a:lnSpc>
                <a:spcPct val="130000"/>
              </a:lnSpc>
              <a:spcAft>
                <a:spcPts val="600"/>
              </a:spcAft>
            </a:pPr>
            <a:r>
              <a:rPr lang="en-US" dirty="0">
                <a:solidFill>
                  <a:schemeClr val="bg1"/>
                </a:solidFill>
                <a:cs typeface="Arial" panose="020B0604020202020204" pitchFamily="34" charset="0"/>
              </a:rPr>
              <a:t>VS.</a:t>
            </a:r>
          </a:p>
          <a:p>
            <a:pPr algn="ctr">
              <a:lnSpc>
                <a:spcPct val="130000"/>
              </a:lnSpc>
              <a:spcAft>
                <a:spcPts val="600"/>
              </a:spcAft>
            </a:pPr>
            <a:r>
              <a:rPr lang="en-US" dirty="0">
                <a:solidFill>
                  <a:schemeClr val="bg1"/>
                </a:solidFill>
                <a:cs typeface="Arial" panose="020B0604020202020204" pitchFamily="34" charset="0"/>
              </a:rPr>
              <a:t>DATA IS KING</a:t>
            </a:r>
          </a:p>
        </p:txBody>
      </p:sp>
      <p:pic>
        <p:nvPicPr>
          <p:cNvPr id="2" name="Picture 1">
            <a:extLst>
              <a:ext uri="{FF2B5EF4-FFF2-40B4-BE49-F238E27FC236}">
                <a16:creationId xmlns:a16="http://schemas.microsoft.com/office/drawing/2014/main" id="{02F47BC2-CB5A-1C41-8652-FCFC0C121E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84485" y="1363637"/>
            <a:ext cx="3891435" cy="4130725"/>
          </a:xfrm>
          <a:prstGeom prst="rect">
            <a:avLst/>
          </a:prstGeom>
          <a:ln>
            <a:solidFill>
              <a:schemeClr val="tx2"/>
            </a:solidFill>
          </a:ln>
        </p:spPr>
      </p:pic>
    </p:spTree>
    <p:extLst>
      <p:ext uri="{BB962C8B-B14F-4D97-AF65-F5344CB8AC3E}">
        <p14:creationId xmlns:p14="http://schemas.microsoft.com/office/powerpoint/2010/main" val="4106535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2AC93A-F799-C743-9962-C93D7A82E584}"/>
              </a:ext>
            </a:extLst>
          </p:cNvPr>
          <p:cNvSpPr>
            <a:spLocks noGrp="1"/>
          </p:cNvSpPr>
          <p:nvPr>
            <p:ph type="body" sz="quarter" idx="22"/>
          </p:nvPr>
        </p:nvSpPr>
        <p:spPr/>
        <p:txBody>
          <a:bodyPr/>
          <a:lstStyle/>
          <a:p>
            <a:endParaRPr lang="en-US" dirty="0"/>
          </a:p>
        </p:txBody>
      </p:sp>
      <p:sp>
        <p:nvSpPr>
          <p:cNvPr id="3" name="Title 2">
            <a:extLst>
              <a:ext uri="{FF2B5EF4-FFF2-40B4-BE49-F238E27FC236}">
                <a16:creationId xmlns:a16="http://schemas.microsoft.com/office/drawing/2014/main" id="{BEB71820-BD99-354D-9686-37787414F743}"/>
              </a:ext>
            </a:extLst>
          </p:cNvPr>
          <p:cNvSpPr>
            <a:spLocks noGrp="1"/>
          </p:cNvSpPr>
          <p:nvPr>
            <p:ph type="title"/>
          </p:nvPr>
        </p:nvSpPr>
        <p:spPr/>
        <p:txBody>
          <a:bodyPr/>
          <a:lstStyle/>
          <a:p>
            <a:r>
              <a:rPr lang="en-US" dirty="0"/>
              <a:t>3. </a:t>
            </a:r>
            <a:r>
              <a:rPr lang="en-US" dirty="0">
                <a:solidFill>
                  <a:schemeClr val="accent5"/>
                </a:solidFill>
              </a:rPr>
              <a:t>Lack of Metrics </a:t>
            </a:r>
            <a:r>
              <a:rPr lang="en-US" dirty="0"/>
              <a:t>vs. </a:t>
            </a:r>
            <a:r>
              <a:rPr lang="en-US" dirty="0">
                <a:solidFill>
                  <a:schemeClr val="bg2"/>
                </a:solidFill>
              </a:rPr>
              <a:t>Data is King</a:t>
            </a:r>
          </a:p>
        </p:txBody>
      </p:sp>
      <p:sp>
        <p:nvSpPr>
          <p:cNvPr id="4" name="Text Placeholder 3">
            <a:extLst>
              <a:ext uri="{FF2B5EF4-FFF2-40B4-BE49-F238E27FC236}">
                <a16:creationId xmlns:a16="http://schemas.microsoft.com/office/drawing/2014/main" id="{FD779249-3F1F-C44F-A340-F6B507AFB665}"/>
              </a:ext>
            </a:extLst>
          </p:cNvPr>
          <p:cNvSpPr>
            <a:spLocks noGrp="1"/>
          </p:cNvSpPr>
          <p:nvPr>
            <p:ph type="body" sz="quarter" idx="23"/>
          </p:nvPr>
        </p:nvSpPr>
        <p:spPr>
          <a:xfrm>
            <a:off x="607295" y="1119180"/>
            <a:ext cx="4778897" cy="2375202"/>
          </a:xfrm>
        </p:spPr>
        <p:txBody>
          <a:bodyPr/>
          <a:lstStyle/>
          <a:p>
            <a:r>
              <a:rPr lang="en-US" sz="2000" b="1" dirty="0">
                <a:solidFill>
                  <a:schemeClr val="accent5"/>
                </a:solidFill>
              </a:rPr>
              <a:t>Reporting:</a:t>
            </a:r>
            <a:r>
              <a:rPr lang="en-US" sz="2000" dirty="0">
                <a:solidFill>
                  <a:schemeClr val="accent5"/>
                </a:solidFill>
              </a:rPr>
              <a:t> “If you’re not reporting it, then it’s not important!”</a:t>
            </a:r>
          </a:p>
          <a:p>
            <a:r>
              <a:rPr lang="en-US" sz="2000" b="1" dirty="0">
                <a:solidFill>
                  <a:schemeClr val="accent5"/>
                </a:solidFill>
              </a:rPr>
              <a:t>Accountability</a:t>
            </a:r>
            <a:r>
              <a:rPr lang="en-US" sz="2000" dirty="0">
                <a:solidFill>
                  <a:schemeClr val="accent5"/>
                </a:solidFill>
              </a:rPr>
              <a:t>: Are leaders held to DEI metrics?</a:t>
            </a:r>
          </a:p>
          <a:p>
            <a:r>
              <a:rPr lang="en-US" sz="2000" b="1" dirty="0">
                <a:solidFill>
                  <a:schemeClr val="accent5"/>
                </a:solidFill>
              </a:rPr>
              <a:t>Baseline: </a:t>
            </a:r>
            <a:r>
              <a:rPr lang="en-US" sz="2000" dirty="0">
                <a:solidFill>
                  <a:schemeClr val="accent5"/>
                </a:solidFill>
              </a:rPr>
              <a:t>Lack of data to denote your organization with local geography</a:t>
            </a:r>
          </a:p>
          <a:p>
            <a:endParaRPr lang="en-US" sz="2000" dirty="0">
              <a:solidFill>
                <a:schemeClr val="accent5"/>
              </a:solidFill>
            </a:endParaRPr>
          </a:p>
        </p:txBody>
      </p:sp>
      <p:pic>
        <p:nvPicPr>
          <p:cNvPr id="5" name="Picture 4">
            <a:extLst>
              <a:ext uri="{FF2B5EF4-FFF2-40B4-BE49-F238E27FC236}">
                <a16:creationId xmlns:a16="http://schemas.microsoft.com/office/drawing/2014/main" id="{5B2FEB2D-5F3C-3744-89CB-5B7312B227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6192" y="1006173"/>
            <a:ext cx="3533906" cy="2355937"/>
          </a:xfrm>
          <a:prstGeom prst="rect">
            <a:avLst/>
          </a:prstGeom>
          <a:ln>
            <a:solidFill>
              <a:schemeClr val="tx2"/>
            </a:solidFill>
          </a:ln>
        </p:spPr>
      </p:pic>
      <p:sp>
        <p:nvSpPr>
          <p:cNvPr id="9" name="Text Placeholder 3">
            <a:extLst>
              <a:ext uri="{FF2B5EF4-FFF2-40B4-BE49-F238E27FC236}">
                <a16:creationId xmlns:a16="http://schemas.microsoft.com/office/drawing/2014/main" id="{11985C1E-F1D2-6B46-9B0A-4E6640B62FFC}"/>
              </a:ext>
            </a:extLst>
          </p:cNvPr>
          <p:cNvSpPr txBox="1">
            <a:spLocks/>
          </p:cNvSpPr>
          <p:nvPr/>
        </p:nvSpPr>
        <p:spPr>
          <a:xfrm>
            <a:off x="607206" y="3219685"/>
            <a:ext cx="8312892" cy="3638315"/>
          </a:xfrm>
          <a:prstGeom prst="rect">
            <a:avLst/>
          </a:prstGeom>
        </p:spPr>
        <p:txBody>
          <a:bodyPr vert="horz" lIns="91440" tIns="45720" rIns="91440" bIns="45720" rtlCol="0">
            <a:noAutofit/>
          </a:bodyPr>
          <a:lstStyle>
            <a:lvl1pPr marL="1524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sz="1800" kern="1200" noProof="0">
                <a:solidFill>
                  <a:schemeClr val="tx1"/>
                </a:solidFill>
                <a:latin typeface="Arial" panose="020B0604020202020204" pitchFamily="34" charset="0"/>
                <a:ea typeface="+mn-ea"/>
                <a:cs typeface="Arial" panose="020B0604020202020204" pitchFamily="34" charset="0"/>
              </a:defRPr>
            </a:lvl1pPr>
            <a:lvl2pPr marL="3810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sz="1600" kern="1200" noProof="0">
                <a:solidFill>
                  <a:schemeClr val="tx1"/>
                </a:solidFill>
                <a:latin typeface="Arial" panose="020B0604020202020204" pitchFamily="34" charset="0"/>
                <a:ea typeface="+mn-ea"/>
                <a:cs typeface="Arial" panose="020B0604020202020204" pitchFamily="34" charset="0"/>
              </a:defRPr>
            </a:lvl2pPr>
            <a:lvl3pPr marL="6096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sz="1400" kern="1200" noProof="0">
                <a:solidFill>
                  <a:schemeClr val="tx1"/>
                </a:solidFill>
                <a:latin typeface="Arial" panose="020B0604020202020204" pitchFamily="34" charset="0"/>
                <a:ea typeface="+mn-ea"/>
                <a:cs typeface="Arial" panose="020B0604020202020204" pitchFamily="34" charset="0"/>
              </a:defRPr>
            </a:lvl3pPr>
            <a:lvl4pPr marL="8382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sz="1200" kern="1200" noProof="0">
                <a:solidFill>
                  <a:schemeClr val="tx1"/>
                </a:solidFill>
                <a:latin typeface="Arial" panose="020B0604020202020204" pitchFamily="34" charset="0"/>
                <a:ea typeface="+mn-ea"/>
                <a:cs typeface="Arial" panose="020B0604020202020204" pitchFamily="34" charset="0"/>
              </a:defRPr>
            </a:lvl4pPr>
            <a:lvl5pPr marL="10668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sz="1000" kern="1200" noProof="0">
                <a:solidFill>
                  <a:schemeClr val="tx1"/>
                </a:solidFill>
                <a:latin typeface="Arial" panose="020B0604020202020204" pitchFamily="34" charset="0"/>
                <a:ea typeface="+mn-ea"/>
                <a:cs typeface="Arial" panose="020B0604020202020204" pitchFamily="34" charset="0"/>
              </a:defRPr>
            </a:lvl5pPr>
            <a:lvl6pPr marL="1143000" indent="-228600" algn="l" defTabSz="914400" rtl="0" eaLnBrk="1" latinLnBrk="0" hangingPunct="1">
              <a:lnSpc>
                <a:spcPct val="100000"/>
              </a:lnSpc>
              <a:spcBef>
                <a:spcPts val="0"/>
              </a:spcBef>
              <a:spcAft>
                <a:spcPts val="600"/>
              </a:spcAft>
              <a:buFont typeface="Arial" panose="020B0604020202020204" pitchFamily="34" charset="0"/>
              <a:buNone/>
              <a:defRPr sz="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solidFill>
              </a:rPr>
              <a:t>Best hiring practices:</a:t>
            </a:r>
          </a:p>
          <a:p>
            <a:pPr lvl="1"/>
            <a:r>
              <a:rPr lang="en-US" sz="1800" dirty="0">
                <a:solidFill>
                  <a:schemeClr val="bg2"/>
                </a:solidFill>
              </a:rPr>
              <a:t>Sterilize discriminatory data</a:t>
            </a:r>
          </a:p>
          <a:p>
            <a:pPr lvl="1"/>
            <a:r>
              <a:rPr lang="en-US" sz="1800" dirty="0">
                <a:solidFill>
                  <a:schemeClr val="bg2"/>
                </a:solidFill>
              </a:rPr>
              <a:t>Current organization composition</a:t>
            </a:r>
          </a:p>
          <a:p>
            <a:r>
              <a:rPr lang="en-US" sz="2000" b="1" dirty="0">
                <a:solidFill>
                  <a:schemeClr val="bg2"/>
                </a:solidFill>
              </a:rPr>
              <a:t>Measure your efforts: </a:t>
            </a:r>
          </a:p>
          <a:p>
            <a:pPr marL="400050" lvl="1" indent="-171450">
              <a:spcAft>
                <a:spcPts val="400"/>
              </a:spcAft>
              <a:defRPr/>
            </a:pPr>
            <a:r>
              <a:rPr lang="en-US" sz="1800" dirty="0">
                <a:solidFill>
                  <a:schemeClr val="bg2"/>
                </a:solidFill>
                <a:latin typeface="Arial"/>
                <a:cs typeface="Arial"/>
              </a:rPr>
              <a:t>Measure</a:t>
            </a:r>
          </a:p>
          <a:p>
            <a:pPr marL="400050" lvl="1" indent="-171450">
              <a:spcAft>
                <a:spcPts val="400"/>
              </a:spcAft>
              <a:defRPr/>
            </a:pPr>
            <a:r>
              <a:rPr lang="en-US" sz="1800" i="1" dirty="0">
                <a:solidFill>
                  <a:schemeClr val="bg2"/>
                </a:solidFill>
                <a:latin typeface="Arial"/>
                <a:cs typeface="Arial"/>
              </a:rPr>
              <a:t>How do we measure inclusion?</a:t>
            </a:r>
          </a:p>
          <a:p>
            <a:pPr marL="400050" lvl="1" indent="-171450">
              <a:spcAft>
                <a:spcPts val="400"/>
              </a:spcAft>
              <a:defRPr/>
            </a:pPr>
            <a:r>
              <a:rPr lang="en-US" sz="1800" i="1" dirty="0">
                <a:solidFill>
                  <a:schemeClr val="bg2"/>
                </a:solidFill>
                <a:latin typeface="Arial"/>
                <a:cs typeface="Arial"/>
              </a:rPr>
              <a:t>What are leading indicators and lagging indicators?</a:t>
            </a:r>
          </a:p>
          <a:p>
            <a:pPr marL="400050" lvl="1" indent="-171450">
              <a:spcAft>
                <a:spcPts val="400"/>
              </a:spcAft>
              <a:defRPr/>
            </a:pPr>
            <a:r>
              <a:rPr lang="en-US" sz="1800" i="1" dirty="0">
                <a:solidFill>
                  <a:schemeClr val="bg2"/>
                </a:solidFill>
                <a:latin typeface="Arial"/>
                <a:cs typeface="Arial"/>
              </a:rPr>
              <a:t>How do we measure diversity in different countries (example: Japan vs USA)</a:t>
            </a:r>
          </a:p>
          <a:p>
            <a:pPr marL="171450" indent="-171450">
              <a:lnSpc>
                <a:spcPct val="85000"/>
              </a:lnSpc>
              <a:spcAft>
                <a:spcPts val="400"/>
              </a:spcAft>
              <a:defRPr/>
            </a:pPr>
            <a:endParaRPr lang="en-US" sz="2000" dirty="0">
              <a:solidFill>
                <a:schemeClr val="bg2"/>
              </a:solidFill>
              <a:latin typeface="Arial"/>
              <a:cs typeface="Arial"/>
            </a:endParaRPr>
          </a:p>
          <a:p>
            <a:endParaRPr lang="en-US" sz="2000" b="1" dirty="0">
              <a:solidFill>
                <a:schemeClr val="bg2"/>
              </a:solidFill>
            </a:endParaRPr>
          </a:p>
          <a:p>
            <a:endParaRPr lang="en-US" sz="2000" dirty="0">
              <a:solidFill>
                <a:schemeClr val="bg2"/>
              </a:solidFill>
            </a:endParaRPr>
          </a:p>
        </p:txBody>
      </p:sp>
    </p:spTree>
    <p:extLst>
      <p:ext uri="{BB962C8B-B14F-4D97-AF65-F5344CB8AC3E}">
        <p14:creationId xmlns:p14="http://schemas.microsoft.com/office/powerpoint/2010/main" val="1765213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310B424-D514-634A-A2C1-D7350D4DB733}"/>
              </a:ext>
            </a:extLst>
          </p:cNvPr>
          <p:cNvSpPr/>
          <p:nvPr/>
        </p:nvSpPr>
        <p:spPr>
          <a:xfrm>
            <a:off x="4751589" y="1030870"/>
            <a:ext cx="4137710" cy="5146082"/>
          </a:xfrm>
          <a:prstGeom prst="rect">
            <a:avLst/>
          </a:prstGeom>
          <a:solidFill>
            <a:srgbClr val="19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a:extLst>
              <a:ext uri="{FF2B5EF4-FFF2-40B4-BE49-F238E27FC236}">
                <a16:creationId xmlns:a16="http://schemas.microsoft.com/office/drawing/2014/main" id="{344F264D-0C12-9C41-B90B-266E482EE769}"/>
              </a:ext>
            </a:extLst>
          </p:cNvPr>
          <p:cNvSpPr>
            <a:spLocks noGrp="1"/>
          </p:cNvSpPr>
          <p:nvPr>
            <p:ph type="title"/>
          </p:nvPr>
        </p:nvSpPr>
        <p:spPr>
          <a:xfrm>
            <a:off x="607295" y="108314"/>
            <a:ext cx="8140054" cy="384048"/>
          </a:xfrm>
        </p:spPr>
        <p:txBody>
          <a:bodyPr/>
          <a:lstStyle/>
          <a:p>
            <a:r>
              <a:rPr lang="en-US" dirty="0"/>
              <a:t>Moving the Dial on DEI</a:t>
            </a:r>
          </a:p>
        </p:txBody>
      </p:sp>
      <p:pic>
        <p:nvPicPr>
          <p:cNvPr id="14" name="Picture 2" descr="transparent texture uploaded by @jasonfunderburker">
            <a:extLst>
              <a:ext uri="{FF2B5EF4-FFF2-40B4-BE49-F238E27FC236}">
                <a16:creationId xmlns:a16="http://schemas.microsoft.com/office/drawing/2014/main" id="{23090DCC-83E4-5348-A04A-6FDDD01C2416}"/>
              </a:ext>
            </a:extLst>
          </p:cNvPr>
          <p:cNvPicPr>
            <a:picLocks noChangeAspect="1" noChangeArrowheads="1"/>
          </p:cNvPicPr>
          <p:nvPr/>
        </p:nvPicPr>
        <p:blipFill rotWithShape="1">
          <a:blip r:embed="rId3" cstate="screen">
            <a:lum bright="70000" contrast="-70000"/>
            <a:alphaModFix amt="5000"/>
            <a:extLst>
              <a:ext uri="{28A0092B-C50C-407E-A947-70E740481C1C}">
                <a14:useLocalDpi xmlns:a14="http://schemas.microsoft.com/office/drawing/2010/main"/>
              </a:ext>
            </a:extLst>
          </a:blip>
          <a:srcRect/>
          <a:stretch/>
        </p:blipFill>
        <p:spPr bwMode="auto">
          <a:xfrm>
            <a:off x="4751589" y="4217879"/>
            <a:ext cx="4137710" cy="195649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transparent texture uploaded by @jasonfunderburker">
            <a:extLst>
              <a:ext uri="{FF2B5EF4-FFF2-40B4-BE49-F238E27FC236}">
                <a16:creationId xmlns:a16="http://schemas.microsoft.com/office/drawing/2014/main" id="{91BED42C-9A52-184E-B810-3B976C0ACC34}"/>
              </a:ext>
            </a:extLst>
          </p:cNvPr>
          <p:cNvPicPr>
            <a:picLocks noChangeAspect="1" noChangeArrowheads="1"/>
          </p:cNvPicPr>
          <p:nvPr/>
        </p:nvPicPr>
        <p:blipFill rotWithShape="1">
          <a:blip r:embed="rId3" cstate="screen">
            <a:lum bright="70000" contrast="-70000"/>
            <a:alphaModFix amt="5000"/>
            <a:extLst>
              <a:ext uri="{28A0092B-C50C-407E-A947-70E740481C1C}">
                <a14:useLocalDpi xmlns:a14="http://schemas.microsoft.com/office/drawing/2010/main"/>
              </a:ext>
            </a:extLst>
          </a:blip>
          <a:srcRect/>
          <a:stretch/>
        </p:blipFill>
        <p:spPr bwMode="auto">
          <a:xfrm>
            <a:off x="4751589" y="2312863"/>
            <a:ext cx="4137710" cy="19564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852A1CE-1434-B645-8D60-F3B2DC205036}"/>
              </a:ext>
            </a:extLst>
          </p:cNvPr>
          <p:cNvSpPr/>
          <p:nvPr/>
        </p:nvSpPr>
        <p:spPr>
          <a:xfrm>
            <a:off x="4534444" y="2565943"/>
            <a:ext cx="4572000" cy="1726114"/>
          </a:xfrm>
          <a:prstGeom prst="rect">
            <a:avLst/>
          </a:prstGeom>
        </p:spPr>
        <p:txBody>
          <a:bodyPr>
            <a:spAutoFit/>
          </a:bodyPr>
          <a:lstStyle/>
          <a:p>
            <a:pPr algn="ctr">
              <a:lnSpc>
                <a:spcPct val="130000"/>
              </a:lnSpc>
              <a:spcAft>
                <a:spcPts val="600"/>
              </a:spcAft>
            </a:pPr>
            <a:r>
              <a:rPr lang="en-US" b="1" dirty="0">
                <a:solidFill>
                  <a:schemeClr val="bg1"/>
                </a:solidFill>
                <a:latin typeface="Arial" panose="020B0604020202020204" pitchFamily="34" charset="0"/>
                <a:cs typeface="Arial" panose="020B0604020202020204" pitchFamily="34" charset="0"/>
              </a:rPr>
              <a:t>#4</a:t>
            </a:r>
          </a:p>
          <a:p>
            <a:pPr algn="ctr">
              <a:lnSpc>
                <a:spcPct val="130000"/>
              </a:lnSpc>
              <a:spcAft>
                <a:spcPts val="600"/>
              </a:spcAft>
            </a:pPr>
            <a:r>
              <a:rPr lang="en-US" dirty="0">
                <a:solidFill>
                  <a:schemeClr val="bg1"/>
                </a:solidFill>
                <a:latin typeface="Arial" panose="020B0604020202020204" pitchFamily="34" charset="0"/>
                <a:cs typeface="Arial" panose="020B0604020202020204" pitchFamily="34" charset="0"/>
              </a:rPr>
              <a:t>“I CAN’T FIND ANYONE”</a:t>
            </a:r>
          </a:p>
          <a:p>
            <a:pPr algn="ctr">
              <a:lnSpc>
                <a:spcPct val="130000"/>
              </a:lnSpc>
              <a:spcAft>
                <a:spcPts val="600"/>
              </a:spcAft>
            </a:pPr>
            <a:r>
              <a:rPr lang="en-US" dirty="0">
                <a:solidFill>
                  <a:schemeClr val="bg1"/>
                </a:solidFill>
                <a:latin typeface="Arial" panose="020B0604020202020204" pitchFamily="34" charset="0"/>
                <a:cs typeface="Arial" panose="020B0604020202020204" pitchFamily="34" charset="0"/>
              </a:rPr>
              <a:t>VS.</a:t>
            </a:r>
          </a:p>
          <a:p>
            <a:pPr algn="ctr">
              <a:lnSpc>
                <a:spcPct val="130000"/>
              </a:lnSpc>
              <a:spcAft>
                <a:spcPts val="600"/>
              </a:spcAft>
            </a:pPr>
            <a:r>
              <a:rPr lang="en-US" dirty="0">
                <a:solidFill>
                  <a:schemeClr val="bg1"/>
                </a:solidFill>
                <a:latin typeface="Arial" panose="020B0604020202020204" pitchFamily="34" charset="0"/>
                <a:cs typeface="Arial" panose="020B0604020202020204" pitchFamily="34" charset="0"/>
              </a:rPr>
              <a:t>CREATIVITY</a:t>
            </a:r>
          </a:p>
        </p:txBody>
      </p:sp>
      <p:pic>
        <p:nvPicPr>
          <p:cNvPr id="21" name="Picture 2" descr="transparent texture uploaded by @jasonfunderburker">
            <a:extLst>
              <a:ext uri="{FF2B5EF4-FFF2-40B4-BE49-F238E27FC236}">
                <a16:creationId xmlns:a16="http://schemas.microsoft.com/office/drawing/2014/main" id="{BB572931-D65F-8A4B-BE4B-22F5B5C3A159}"/>
              </a:ext>
            </a:extLst>
          </p:cNvPr>
          <p:cNvPicPr>
            <a:picLocks noChangeAspect="1" noChangeArrowheads="1"/>
          </p:cNvPicPr>
          <p:nvPr/>
        </p:nvPicPr>
        <p:blipFill rotWithShape="1">
          <a:blip r:embed="rId4" cstate="screen">
            <a:lum bright="70000" contrast="-70000"/>
            <a:alphaModFix amt="5000"/>
            <a:extLst>
              <a:ext uri="{28A0092B-C50C-407E-A947-70E740481C1C}">
                <a14:useLocalDpi xmlns:a14="http://schemas.microsoft.com/office/drawing/2010/main"/>
              </a:ext>
            </a:extLst>
          </a:blip>
          <a:srcRect/>
          <a:stretch/>
        </p:blipFill>
        <p:spPr bwMode="auto">
          <a:xfrm>
            <a:off x="4751589" y="1030870"/>
            <a:ext cx="4137710" cy="13334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906C09D-1342-C04A-90BB-A11D0B895F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332" y="1926967"/>
            <a:ext cx="4931592" cy="3287728"/>
          </a:xfrm>
          <a:prstGeom prst="rect">
            <a:avLst/>
          </a:prstGeom>
          <a:ln>
            <a:solidFill>
              <a:schemeClr val="tx2"/>
            </a:solidFill>
          </a:ln>
        </p:spPr>
      </p:pic>
    </p:spTree>
    <p:extLst>
      <p:ext uri="{BB962C8B-B14F-4D97-AF65-F5344CB8AC3E}">
        <p14:creationId xmlns:p14="http://schemas.microsoft.com/office/powerpoint/2010/main" val="3889668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2AC93A-F799-C743-9962-C93D7A82E584}"/>
              </a:ext>
            </a:extLst>
          </p:cNvPr>
          <p:cNvSpPr>
            <a:spLocks noGrp="1"/>
          </p:cNvSpPr>
          <p:nvPr>
            <p:ph type="body" sz="quarter" idx="22"/>
          </p:nvPr>
        </p:nvSpPr>
        <p:spPr/>
        <p:txBody>
          <a:bodyPr/>
          <a:lstStyle/>
          <a:p>
            <a:endParaRPr lang="en-US" dirty="0"/>
          </a:p>
        </p:txBody>
      </p:sp>
      <p:sp>
        <p:nvSpPr>
          <p:cNvPr id="3" name="Title 2">
            <a:extLst>
              <a:ext uri="{FF2B5EF4-FFF2-40B4-BE49-F238E27FC236}">
                <a16:creationId xmlns:a16="http://schemas.microsoft.com/office/drawing/2014/main" id="{BEB71820-BD99-354D-9686-37787414F743}"/>
              </a:ext>
            </a:extLst>
          </p:cNvPr>
          <p:cNvSpPr>
            <a:spLocks noGrp="1"/>
          </p:cNvSpPr>
          <p:nvPr>
            <p:ph type="title"/>
          </p:nvPr>
        </p:nvSpPr>
        <p:spPr/>
        <p:txBody>
          <a:bodyPr/>
          <a:lstStyle/>
          <a:p>
            <a:r>
              <a:rPr lang="en-US" dirty="0"/>
              <a:t>4. </a:t>
            </a:r>
            <a:r>
              <a:rPr lang="en-US" dirty="0">
                <a:solidFill>
                  <a:schemeClr val="accent5"/>
                </a:solidFill>
              </a:rPr>
              <a:t>“I Can’t Find Anyone!” </a:t>
            </a:r>
            <a:r>
              <a:rPr lang="en-US" dirty="0"/>
              <a:t>vs. </a:t>
            </a:r>
            <a:r>
              <a:rPr lang="en-US" dirty="0">
                <a:solidFill>
                  <a:schemeClr val="bg2"/>
                </a:solidFill>
              </a:rPr>
              <a:t>Creativity</a:t>
            </a:r>
          </a:p>
        </p:txBody>
      </p:sp>
      <p:sp>
        <p:nvSpPr>
          <p:cNvPr id="4" name="Text Placeholder 3">
            <a:extLst>
              <a:ext uri="{FF2B5EF4-FFF2-40B4-BE49-F238E27FC236}">
                <a16:creationId xmlns:a16="http://schemas.microsoft.com/office/drawing/2014/main" id="{FD779249-3F1F-C44F-A340-F6B507AFB665}"/>
              </a:ext>
            </a:extLst>
          </p:cNvPr>
          <p:cNvSpPr>
            <a:spLocks noGrp="1"/>
          </p:cNvSpPr>
          <p:nvPr>
            <p:ph type="body" sz="quarter" idx="23"/>
          </p:nvPr>
        </p:nvSpPr>
        <p:spPr>
          <a:xfrm>
            <a:off x="607206" y="961249"/>
            <a:ext cx="6615308" cy="5129794"/>
          </a:xfrm>
        </p:spPr>
        <p:txBody>
          <a:bodyPr/>
          <a:lstStyle/>
          <a:p>
            <a:r>
              <a:rPr lang="en-US" sz="2000" b="1" dirty="0">
                <a:solidFill>
                  <a:schemeClr val="accent5"/>
                </a:solidFill>
              </a:rPr>
              <a:t>Talent acquisition capabilities: </a:t>
            </a:r>
          </a:p>
          <a:p>
            <a:pPr lvl="1"/>
            <a:r>
              <a:rPr lang="en-US" sz="2000" dirty="0">
                <a:solidFill>
                  <a:schemeClr val="accent5"/>
                </a:solidFill>
              </a:rPr>
              <a:t>If these are weak, your DEI recruitment will be lackluster</a:t>
            </a:r>
          </a:p>
          <a:p>
            <a:r>
              <a:rPr lang="en-US" sz="2000" b="1" dirty="0">
                <a:solidFill>
                  <a:schemeClr val="accent5"/>
                </a:solidFill>
              </a:rPr>
              <a:t>Look at your current practices:</a:t>
            </a:r>
          </a:p>
          <a:p>
            <a:pPr lvl="1"/>
            <a:r>
              <a:rPr lang="en-US" sz="2000" dirty="0">
                <a:solidFill>
                  <a:schemeClr val="accent5"/>
                </a:solidFill>
              </a:rPr>
              <a:t>Screening and hiring process (including automated ones)</a:t>
            </a:r>
          </a:p>
          <a:p>
            <a:pPr lvl="1"/>
            <a:r>
              <a:rPr lang="en-US" sz="2000" dirty="0">
                <a:solidFill>
                  <a:schemeClr val="accent5"/>
                </a:solidFill>
              </a:rPr>
              <a:t>Metric and data supported?</a:t>
            </a:r>
          </a:p>
          <a:p>
            <a:endParaRPr lang="en-US" sz="2000" b="1" dirty="0">
              <a:solidFill>
                <a:schemeClr val="bg2"/>
              </a:solidFill>
            </a:endParaRPr>
          </a:p>
          <a:p>
            <a:r>
              <a:rPr lang="en-US" sz="2000" b="1" dirty="0">
                <a:solidFill>
                  <a:schemeClr val="bg2"/>
                </a:solidFill>
              </a:rPr>
              <a:t>Create specific DEI initiatives:</a:t>
            </a:r>
          </a:p>
          <a:p>
            <a:pPr lvl="1"/>
            <a:r>
              <a:rPr lang="en-US" sz="2000" dirty="0">
                <a:solidFill>
                  <a:schemeClr val="bg2"/>
                </a:solidFill>
              </a:rPr>
              <a:t>DEI initiatives aligned to enable strategy</a:t>
            </a:r>
          </a:p>
          <a:p>
            <a:pPr lvl="1"/>
            <a:r>
              <a:rPr lang="en-US" sz="2000" dirty="0">
                <a:solidFill>
                  <a:schemeClr val="bg2"/>
                </a:solidFill>
              </a:rPr>
              <a:t>Invest in DEI initiatives</a:t>
            </a:r>
          </a:p>
          <a:p>
            <a:pPr lvl="1"/>
            <a:r>
              <a:rPr lang="en-US" sz="2000" dirty="0">
                <a:solidFill>
                  <a:schemeClr val="bg2"/>
                </a:solidFill>
              </a:rPr>
              <a:t>Consider non-standard recruiting channels</a:t>
            </a:r>
          </a:p>
          <a:p>
            <a:pPr lvl="1"/>
            <a:r>
              <a:rPr lang="en-US" sz="2000" dirty="0">
                <a:solidFill>
                  <a:schemeClr val="bg2"/>
                </a:solidFill>
              </a:rPr>
              <a:t>Incentivize behaviors that reinforce DEI capabilities</a:t>
            </a:r>
          </a:p>
          <a:p>
            <a:endParaRPr lang="en-US" sz="2000" b="1" dirty="0">
              <a:solidFill>
                <a:schemeClr val="bg2"/>
              </a:solidFill>
            </a:endParaRPr>
          </a:p>
          <a:p>
            <a:r>
              <a:rPr lang="en-US" sz="2000" b="1" dirty="0">
                <a:solidFill>
                  <a:schemeClr val="bg2"/>
                </a:solidFill>
              </a:rPr>
              <a:t>Create Employee Resource Groups (ERGs).</a:t>
            </a:r>
          </a:p>
        </p:txBody>
      </p:sp>
      <p:pic>
        <p:nvPicPr>
          <p:cNvPr id="5" name="Picture 4">
            <a:extLst>
              <a:ext uri="{FF2B5EF4-FFF2-40B4-BE49-F238E27FC236}">
                <a16:creationId xmlns:a16="http://schemas.microsoft.com/office/drawing/2014/main" id="{244D3769-92C7-BC42-91D9-C8CA7A733D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9649" y="2990208"/>
            <a:ext cx="2406563" cy="1604375"/>
          </a:xfrm>
          <a:prstGeom prst="rect">
            <a:avLst/>
          </a:prstGeom>
          <a:ln>
            <a:solidFill>
              <a:schemeClr val="tx2"/>
            </a:solidFill>
          </a:ln>
        </p:spPr>
      </p:pic>
      <p:sp>
        <p:nvSpPr>
          <p:cNvPr id="8" name="TextBox 7">
            <a:extLst>
              <a:ext uri="{FF2B5EF4-FFF2-40B4-BE49-F238E27FC236}">
                <a16:creationId xmlns:a16="http://schemas.microsoft.com/office/drawing/2014/main" id="{EC849569-9E55-FC48-9F02-A1600F835796}"/>
              </a:ext>
            </a:extLst>
          </p:cNvPr>
          <p:cNvSpPr txBox="1"/>
          <p:nvPr/>
        </p:nvSpPr>
        <p:spPr>
          <a:xfrm>
            <a:off x="6495677" y="4636262"/>
            <a:ext cx="2350535" cy="600164"/>
          </a:xfrm>
          <a:prstGeom prst="rect">
            <a:avLst/>
          </a:prstGeom>
          <a:solidFill>
            <a:schemeClr val="bg1"/>
          </a:solidFill>
          <a:ln>
            <a:noFill/>
          </a:ln>
        </p:spPr>
        <p:txBody>
          <a:bodyPr wrap="square">
            <a:spAutoFit/>
          </a:bodyPr>
          <a:lstStyle/>
          <a:p>
            <a:r>
              <a:rPr lang="en-US" sz="1100" dirty="0"/>
              <a:t>“If you want something new, you have to stop doing something old” (</a:t>
            </a:r>
            <a:r>
              <a:rPr lang="en-US" sz="1100" i="1" dirty="0"/>
              <a:t>Peter Drucker). </a:t>
            </a:r>
            <a:endParaRPr lang="en-US" sz="1100" dirty="0"/>
          </a:p>
        </p:txBody>
      </p:sp>
    </p:spTree>
    <p:extLst>
      <p:ext uri="{BB962C8B-B14F-4D97-AF65-F5344CB8AC3E}">
        <p14:creationId xmlns:p14="http://schemas.microsoft.com/office/powerpoint/2010/main" val="2656355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F79F7C-CD0E-9B41-9C23-A3ADFCA474EC}"/>
              </a:ext>
            </a:extLst>
          </p:cNvPr>
          <p:cNvSpPr/>
          <p:nvPr/>
        </p:nvSpPr>
        <p:spPr>
          <a:xfrm>
            <a:off x="521208" y="2344693"/>
            <a:ext cx="8773612" cy="2427288"/>
          </a:xfrm>
          <a:prstGeom prst="rect">
            <a:avLst/>
          </a:prstGeom>
          <a:solidFill>
            <a:srgbClr val="19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a:extLst>
              <a:ext uri="{FF2B5EF4-FFF2-40B4-BE49-F238E27FC236}">
                <a16:creationId xmlns:a16="http://schemas.microsoft.com/office/drawing/2014/main" id="{344F264D-0C12-9C41-B90B-266E482EE769}"/>
              </a:ext>
            </a:extLst>
          </p:cNvPr>
          <p:cNvSpPr>
            <a:spLocks noGrp="1"/>
          </p:cNvSpPr>
          <p:nvPr>
            <p:ph type="title"/>
          </p:nvPr>
        </p:nvSpPr>
        <p:spPr>
          <a:xfrm>
            <a:off x="607295" y="108314"/>
            <a:ext cx="8140054" cy="384048"/>
          </a:xfrm>
        </p:spPr>
        <p:txBody>
          <a:bodyPr/>
          <a:lstStyle/>
          <a:p>
            <a:r>
              <a:rPr lang="en-US" dirty="0"/>
              <a:t>Moving the Dial on DEI</a:t>
            </a:r>
          </a:p>
        </p:txBody>
      </p:sp>
      <p:sp>
        <p:nvSpPr>
          <p:cNvPr id="10" name="Subtitle 2">
            <a:extLst>
              <a:ext uri="{FF2B5EF4-FFF2-40B4-BE49-F238E27FC236}">
                <a16:creationId xmlns:a16="http://schemas.microsoft.com/office/drawing/2014/main" id="{038E6DE5-C2FF-4544-99C7-FF65D4789CB6}"/>
              </a:ext>
            </a:extLst>
          </p:cNvPr>
          <p:cNvSpPr txBox="1">
            <a:spLocks/>
          </p:cNvSpPr>
          <p:nvPr/>
        </p:nvSpPr>
        <p:spPr>
          <a:xfrm>
            <a:off x="800199" y="1237910"/>
            <a:ext cx="3105879" cy="1106783"/>
          </a:xfrm>
          <a:prstGeom prst="rect">
            <a:avLst/>
          </a:prstGeom>
        </p:spPr>
        <p:txBody>
          <a:bodyPr>
            <a:noAutofit/>
          </a:bodyPr>
          <a:lstStyle>
            <a:lvl1pPr marL="0" marR="0" indent="0" algn="l" defTabSz="914400" rtl="0" eaLnBrk="1" fontAlgn="auto" latinLnBrk="0" hangingPunct="1">
              <a:lnSpc>
                <a:spcPct val="100000"/>
              </a:lnSpc>
              <a:spcBef>
                <a:spcPts val="0"/>
              </a:spcBef>
              <a:spcAft>
                <a:spcPts val="600"/>
              </a:spcAft>
              <a:buClrTx/>
              <a:buSzTx/>
              <a:buFont typeface="Wingdings" pitchFamily="2" charset="2"/>
              <a:buNone/>
              <a:tabLst/>
              <a:defRPr sz="2000" kern="1200">
                <a:solidFill>
                  <a:schemeClr val="bg1"/>
                </a:solidFill>
                <a:latin typeface="Arial" panose="020B0604020202020204" pitchFamily="34" charset="0"/>
                <a:ea typeface="+mn-ea"/>
                <a:cs typeface="Arial" panose="020B0604020202020204" pitchFamily="34" charset="0"/>
              </a:defRPr>
            </a:lvl1pPr>
            <a:lvl2pPr marL="257175" marR="0" indent="0" algn="ctr" defTabSz="914400" rtl="0" eaLnBrk="1" fontAlgn="auto" latinLnBrk="0" hangingPunct="1">
              <a:lnSpc>
                <a:spcPct val="100000"/>
              </a:lnSpc>
              <a:spcBef>
                <a:spcPts val="0"/>
              </a:spcBef>
              <a:spcAft>
                <a:spcPts val="600"/>
              </a:spcAft>
              <a:buClrTx/>
              <a:buSzTx/>
              <a:buFont typeface="Wingdings" pitchFamily="2" charset="2"/>
              <a:buNone/>
              <a:tabLst/>
              <a:defRPr sz="1125" kern="1200">
                <a:solidFill>
                  <a:schemeClr val="tx1"/>
                </a:solidFill>
                <a:latin typeface="Arial" panose="020B0604020202020204" pitchFamily="34" charset="0"/>
                <a:ea typeface="+mn-ea"/>
                <a:cs typeface="Arial" panose="020B0604020202020204" pitchFamily="34" charset="0"/>
              </a:defRPr>
            </a:lvl2pPr>
            <a:lvl3pPr marL="514350" marR="0" indent="0" algn="ctr" defTabSz="914400" rtl="0" eaLnBrk="1" fontAlgn="auto" latinLnBrk="0" hangingPunct="1">
              <a:lnSpc>
                <a:spcPct val="100000"/>
              </a:lnSpc>
              <a:spcBef>
                <a:spcPts val="0"/>
              </a:spcBef>
              <a:spcAft>
                <a:spcPts val="600"/>
              </a:spcAft>
              <a:buClrTx/>
              <a:buSzTx/>
              <a:buFont typeface="Wingdings" pitchFamily="2" charset="2"/>
              <a:buNone/>
              <a:tabLst/>
              <a:defRPr sz="1013" kern="1200">
                <a:solidFill>
                  <a:schemeClr val="tx1"/>
                </a:solidFill>
                <a:latin typeface="Arial" panose="020B0604020202020204" pitchFamily="34" charset="0"/>
                <a:ea typeface="+mn-ea"/>
                <a:cs typeface="Arial" panose="020B0604020202020204" pitchFamily="34" charset="0"/>
              </a:defRPr>
            </a:lvl3pPr>
            <a:lvl4pPr marL="771525" marR="0" indent="0" algn="ctr" defTabSz="914400" rtl="0" eaLnBrk="1" fontAlgn="auto" latinLnBrk="0" hangingPunct="1">
              <a:lnSpc>
                <a:spcPct val="100000"/>
              </a:lnSpc>
              <a:spcBef>
                <a:spcPts val="0"/>
              </a:spcBef>
              <a:spcAft>
                <a:spcPts val="600"/>
              </a:spcAft>
              <a:buClrTx/>
              <a:buSzTx/>
              <a:buFont typeface="Wingdings" pitchFamily="2" charset="2"/>
              <a:buNone/>
              <a:tabLst/>
              <a:defRPr sz="900" kern="1200">
                <a:solidFill>
                  <a:schemeClr val="tx1"/>
                </a:solidFill>
                <a:latin typeface="Arial" panose="020B0604020202020204" pitchFamily="34" charset="0"/>
                <a:ea typeface="+mn-ea"/>
                <a:cs typeface="Arial" panose="020B0604020202020204" pitchFamily="34" charset="0"/>
              </a:defRPr>
            </a:lvl4pPr>
            <a:lvl5pPr marL="1028700" marR="0" indent="0" algn="ctr" defTabSz="914400" rtl="0" eaLnBrk="1" fontAlgn="auto" latinLnBrk="0" hangingPunct="1">
              <a:lnSpc>
                <a:spcPct val="100000"/>
              </a:lnSpc>
              <a:spcBef>
                <a:spcPts val="0"/>
              </a:spcBef>
              <a:spcAft>
                <a:spcPts val="600"/>
              </a:spcAft>
              <a:buClrTx/>
              <a:buSzTx/>
              <a:buFont typeface="Wingdings" pitchFamily="2" charset="2"/>
              <a:buNone/>
              <a:tabLst/>
              <a:defRPr sz="900" kern="1200">
                <a:solidFill>
                  <a:schemeClr val="tx1"/>
                </a:solidFill>
                <a:latin typeface="Arial" panose="020B0604020202020204" pitchFamily="34" charset="0"/>
                <a:ea typeface="+mn-ea"/>
                <a:cs typeface="Arial" panose="020B0604020202020204" pitchFamily="34" charset="0"/>
              </a:defRPr>
            </a:lvl5pPr>
            <a:lvl6pPr marL="1285875" indent="0" algn="ctr"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lgn="ctr">
              <a:spcAft>
                <a:spcPts val="0"/>
              </a:spcAft>
            </a:pPr>
            <a:r>
              <a:rPr lang="en-US" b="1" dirty="0">
                <a:solidFill>
                  <a:srgbClr val="FFFFFF"/>
                </a:solidFill>
              </a:rPr>
              <a:t>Benefit 1: Increased Speed in Decision Making</a:t>
            </a:r>
          </a:p>
        </p:txBody>
      </p:sp>
      <p:pic>
        <p:nvPicPr>
          <p:cNvPr id="17" name="Picture 16">
            <a:extLst>
              <a:ext uri="{FF2B5EF4-FFF2-40B4-BE49-F238E27FC236}">
                <a16:creationId xmlns:a16="http://schemas.microsoft.com/office/drawing/2014/main" id="{A4920AC7-AFED-CE42-9376-5DEEA904CC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69526" y="2068975"/>
            <a:ext cx="4321367" cy="2995712"/>
          </a:xfrm>
          <a:prstGeom prst="rect">
            <a:avLst/>
          </a:prstGeom>
          <a:ln>
            <a:solidFill>
              <a:schemeClr val="tx2"/>
            </a:solidFill>
          </a:ln>
        </p:spPr>
      </p:pic>
      <p:pic>
        <p:nvPicPr>
          <p:cNvPr id="27" name="Picture 2" descr="transparent texture uploaded by @jasonfunderburker">
            <a:extLst>
              <a:ext uri="{FF2B5EF4-FFF2-40B4-BE49-F238E27FC236}">
                <a16:creationId xmlns:a16="http://schemas.microsoft.com/office/drawing/2014/main" id="{0BE22EA4-B91C-8549-96D2-3A066F428745}"/>
              </a:ext>
            </a:extLst>
          </p:cNvPr>
          <p:cNvPicPr>
            <a:picLocks noChangeAspect="1" noChangeArrowheads="1"/>
          </p:cNvPicPr>
          <p:nvPr/>
        </p:nvPicPr>
        <p:blipFill rotWithShape="1">
          <a:blip r:embed="rId4" cstate="screen">
            <a:lum bright="70000" contrast="-70000"/>
            <a:alphaModFix amt="5000"/>
            <a:extLst>
              <a:ext uri="{28A0092B-C50C-407E-A947-70E740481C1C}">
                <a14:useLocalDpi xmlns:a14="http://schemas.microsoft.com/office/drawing/2010/main"/>
              </a:ext>
            </a:extLst>
          </a:blip>
          <a:srcRect/>
          <a:stretch/>
        </p:blipFill>
        <p:spPr bwMode="auto">
          <a:xfrm>
            <a:off x="509284" y="2353187"/>
            <a:ext cx="3916698" cy="242728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ransparent texture uploaded by @jasonfunderburker">
            <a:extLst>
              <a:ext uri="{FF2B5EF4-FFF2-40B4-BE49-F238E27FC236}">
                <a16:creationId xmlns:a16="http://schemas.microsoft.com/office/drawing/2014/main" id="{16E9417F-8A0A-E94C-8D07-562370B293A2}"/>
              </a:ext>
            </a:extLst>
          </p:cNvPr>
          <p:cNvPicPr>
            <a:picLocks noChangeAspect="1" noChangeArrowheads="1"/>
          </p:cNvPicPr>
          <p:nvPr/>
        </p:nvPicPr>
        <p:blipFill rotWithShape="1">
          <a:blip r:embed="rId5" cstate="screen">
            <a:lum bright="70000" contrast="-70000"/>
            <a:alphaModFix amt="5000"/>
            <a:extLst>
              <a:ext uri="{28A0092B-C50C-407E-A947-70E740481C1C}">
                <a14:useLocalDpi xmlns:a14="http://schemas.microsoft.com/office/drawing/2010/main"/>
              </a:ext>
            </a:extLst>
          </a:blip>
          <a:srcRect/>
          <a:stretch/>
        </p:blipFill>
        <p:spPr bwMode="auto">
          <a:xfrm>
            <a:off x="8747349" y="2344692"/>
            <a:ext cx="519904" cy="242728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64F58CD-5A5E-D94E-81CB-4DFB74D290DA}"/>
              </a:ext>
            </a:extLst>
          </p:cNvPr>
          <p:cNvSpPr txBox="1"/>
          <p:nvPr/>
        </p:nvSpPr>
        <p:spPr>
          <a:xfrm>
            <a:off x="829288" y="2695279"/>
            <a:ext cx="3432158" cy="1726114"/>
          </a:xfrm>
          <a:prstGeom prst="rect">
            <a:avLst/>
          </a:prstGeom>
          <a:noFill/>
        </p:spPr>
        <p:txBody>
          <a:bodyPr wrap="square" rtlCol="0">
            <a:spAutoFit/>
          </a:bodyPr>
          <a:lstStyle/>
          <a:p>
            <a:pPr algn="ctr">
              <a:lnSpc>
                <a:spcPct val="130000"/>
              </a:lnSpc>
              <a:spcAft>
                <a:spcPts val="600"/>
              </a:spcAft>
            </a:pPr>
            <a:r>
              <a:rPr lang="en-US" b="1" dirty="0">
                <a:solidFill>
                  <a:schemeClr val="bg1"/>
                </a:solidFill>
                <a:latin typeface="Arial" panose="020B0604020202020204" pitchFamily="34" charset="0"/>
                <a:cs typeface="Arial" panose="020B0604020202020204" pitchFamily="34" charset="0"/>
              </a:rPr>
              <a:t>#5</a:t>
            </a:r>
          </a:p>
          <a:p>
            <a:pPr algn="ctr">
              <a:lnSpc>
                <a:spcPct val="130000"/>
              </a:lnSpc>
              <a:spcAft>
                <a:spcPts val="600"/>
              </a:spcAft>
            </a:pPr>
            <a:r>
              <a:rPr lang="en-US" dirty="0">
                <a:solidFill>
                  <a:schemeClr val="bg1"/>
                </a:solidFill>
                <a:latin typeface="Arial" panose="020B0604020202020204" pitchFamily="34" charset="0"/>
                <a:cs typeface="Arial" panose="020B0604020202020204" pitchFamily="34" charset="0"/>
              </a:rPr>
              <a:t>REPUTATION &amp; REALITY</a:t>
            </a:r>
          </a:p>
          <a:p>
            <a:pPr algn="ctr">
              <a:lnSpc>
                <a:spcPct val="130000"/>
              </a:lnSpc>
              <a:spcAft>
                <a:spcPts val="600"/>
              </a:spcAft>
            </a:pPr>
            <a:r>
              <a:rPr lang="en-US" dirty="0">
                <a:solidFill>
                  <a:schemeClr val="bg1"/>
                </a:solidFill>
                <a:latin typeface="Arial" panose="020B0604020202020204" pitchFamily="34" charset="0"/>
                <a:cs typeface="Arial" panose="020B0604020202020204" pitchFamily="34" charset="0"/>
              </a:rPr>
              <a:t>VS.</a:t>
            </a:r>
          </a:p>
          <a:p>
            <a:pPr algn="ctr">
              <a:lnSpc>
                <a:spcPct val="130000"/>
              </a:lnSpc>
              <a:spcAft>
                <a:spcPts val="600"/>
              </a:spcAft>
            </a:pPr>
            <a:r>
              <a:rPr lang="en-US" dirty="0">
                <a:solidFill>
                  <a:schemeClr val="bg1"/>
                </a:solidFill>
                <a:latin typeface="Arial" panose="020B0604020202020204" pitchFamily="34" charset="0"/>
                <a:cs typeface="Arial" panose="020B0604020202020204" pitchFamily="34" charset="0"/>
              </a:rPr>
              <a:t>PEOPLE &amp; REWARDS</a:t>
            </a:r>
          </a:p>
        </p:txBody>
      </p:sp>
    </p:spTree>
    <p:extLst>
      <p:ext uri="{BB962C8B-B14F-4D97-AF65-F5344CB8AC3E}">
        <p14:creationId xmlns:p14="http://schemas.microsoft.com/office/powerpoint/2010/main" val="857264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4F8D849-10C9-7047-9BC6-844534D67F11}"/>
              </a:ext>
            </a:extLst>
          </p:cNvPr>
          <p:cNvSpPr txBox="1"/>
          <p:nvPr/>
        </p:nvSpPr>
        <p:spPr>
          <a:xfrm>
            <a:off x="6453863" y="3338303"/>
            <a:ext cx="2426275" cy="990015"/>
          </a:xfrm>
          <a:prstGeom prst="rect">
            <a:avLst/>
          </a:prstGeom>
          <a:solidFill>
            <a:schemeClr val="bg1"/>
          </a:solidFill>
          <a:ln>
            <a:noFill/>
          </a:ln>
        </p:spPr>
        <p:txBody>
          <a:bodyPr wrap="square" rtlCol="0">
            <a:spAutoFit/>
          </a:bodyPr>
          <a:lstStyle/>
          <a:p>
            <a:pPr marL="171450" indent="-171450" algn="ctr" eaLnBrk="0" hangingPunct="0">
              <a:spcAft>
                <a:spcPts val="400"/>
              </a:spcAft>
            </a:pPr>
            <a:r>
              <a:rPr lang="en-US" sz="1100" i="1" dirty="0"/>
              <a:t>Inadequate leadership traits can become liabilities when advancing the DEI cause. </a:t>
            </a:r>
            <a:endParaRPr lang="en-US" altLang="en-US" sz="1100" i="1" dirty="0">
              <a:cs typeface="Arial"/>
            </a:endParaRPr>
          </a:p>
          <a:p>
            <a:pPr lvl="1"/>
            <a:endParaRPr lang="en-US" sz="1100" dirty="0"/>
          </a:p>
          <a:p>
            <a:endParaRPr lang="en-US" sz="1100" dirty="0"/>
          </a:p>
        </p:txBody>
      </p:sp>
      <p:sp>
        <p:nvSpPr>
          <p:cNvPr id="2" name="Text Placeholder 1">
            <a:extLst>
              <a:ext uri="{FF2B5EF4-FFF2-40B4-BE49-F238E27FC236}">
                <a16:creationId xmlns:a16="http://schemas.microsoft.com/office/drawing/2014/main" id="{DE2AC93A-F799-C743-9962-C93D7A82E584}"/>
              </a:ext>
            </a:extLst>
          </p:cNvPr>
          <p:cNvSpPr>
            <a:spLocks noGrp="1"/>
          </p:cNvSpPr>
          <p:nvPr>
            <p:ph type="body" sz="quarter" idx="22"/>
          </p:nvPr>
        </p:nvSpPr>
        <p:spPr/>
        <p:txBody>
          <a:bodyPr/>
          <a:lstStyle/>
          <a:p>
            <a:endParaRPr lang="en-US" dirty="0"/>
          </a:p>
        </p:txBody>
      </p:sp>
      <p:sp>
        <p:nvSpPr>
          <p:cNvPr id="3" name="Title 2">
            <a:extLst>
              <a:ext uri="{FF2B5EF4-FFF2-40B4-BE49-F238E27FC236}">
                <a16:creationId xmlns:a16="http://schemas.microsoft.com/office/drawing/2014/main" id="{BEB71820-BD99-354D-9686-37787414F743}"/>
              </a:ext>
            </a:extLst>
          </p:cNvPr>
          <p:cNvSpPr>
            <a:spLocks noGrp="1"/>
          </p:cNvSpPr>
          <p:nvPr>
            <p:ph type="title"/>
          </p:nvPr>
        </p:nvSpPr>
        <p:spPr/>
        <p:txBody>
          <a:bodyPr/>
          <a:lstStyle/>
          <a:p>
            <a:r>
              <a:rPr lang="en-US" dirty="0"/>
              <a:t>5. </a:t>
            </a:r>
            <a:r>
              <a:rPr lang="en-US" dirty="0">
                <a:solidFill>
                  <a:schemeClr val="accent5"/>
                </a:solidFill>
              </a:rPr>
              <a:t>Reputation &amp; Reality </a:t>
            </a:r>
            <a:r>
              <a:rPr lang="en-US" dirty="0"/>
              <a:t>vs. </a:t>
            </a:r>
            <a:r>
              <a:rPr lang="en-US" dirty="0">
                <a:solidFill>
                  <a:schemeClr val="bg2"/>
                </a:solidFill>
              </a:rPr>
              <a:t>People &amp; Rewards</a:t>
            </a:r>
          </a:p>
        </p:txBody>
      </p:sp>
      <p:sp>
        <p:nvSpPr>
          <p:cNvPr id="4" name="Text Placeholder 3">
            <a:extLst>
              <a:ext uri="{FF2B5EF4-FFF2-40B4-BE49-F238E27FC236}">
                <a16:creationId xmlns:a16="http://schemas.microsoft.com/office/drawing/2014/main" id="{FD779249-3F1F-C44F-A340-F6B507AFB665}"/>
              </a:ext>
            </a:extLst>
          </p:cNvPr>
          <p:cNvSpPr>
            <a:spLocks noGrp="1"/>
          </p:cNvSpPr>
          <p:nvPr>
            <p:ph type="body" sz="quarter" idx="23"/>
          </p:nvPr>
        </p:nvSpPr>
        <p:spPr>
          <a:xfrm>
            <a:off x="607295" y="1188455"/>
            <a:ext cx="6008427" cy="2895030"/>
          </a:xfrm>
        </p:spPr>
        <p:txBody>
          <a:bodyPr/>
          <a:lstStyle/>
          <a:p>
            <a:r>
              <a:rPr lang="en-US" sz="2000" b="1" dirty="0">
                <a:solidFill>
                  <a:schemeClr val="accent5"/>
                </a:solidFill>
              </a:rPr>
              <a:t>What is reality? </a:t>
            </a:r>
            <a:endParaRPr lang="en-US" sz="2000" dirty="0">
              <a:solidFill>
                <a:schemeClr val="accent5"/>
              </a:solidFill>
            </a:endParaRPr>
          </a:p>
          <a:p>
            <a:pPr lvl="1"/>
            <a:r>
              <a:rPr lang="en-US" sz="1800" i="1" dirty="0">
                <a:solidFill>
                  <a:schemeClr val="accent5"/>
                </a:solidFill>
              </a:rPr>
              <a:t>What DEI signals is your organization emitting?</a:t>
            </a:r>
          </a:p>
          <a:p>
            <a:pPr lvl="1"/>
            <a:r>
              <a:rPr lang="en-US" sz="1800" i="1" dirty="0">
                <a:solidFill>
                  <a:schemeClr val="accent5"/>
                </a:solidFill>
              </a:rPr>
              <a:t>How are DEI indicators visible in your organization?</a:t>
            </a:r>
          </a:p>
          <a:p>
            <a:r>
              <a:rPr lang="en-US" sz="2000" b="1" dirty="0">
                <a:solidFill>
                  <a:schemeClr val="accent5"/>
                </a:solidFill>
              </a:rPr>
              <a:t>Leaders’ role: </a:t>
            </a:r>
            <a:r>
              <a:rPr lang="en-US" sz="2000" dirty="0">
                <a:solidFill>
                  <a:schemeClr val="accent5"/>
                </a:solidFill>
              </a:rPr>
              <a:t>Identify practices and behaviors which strengthen DEI and which detract.</a:t>
            </a:r>
          </a:p>
          <a:p>
            <a:pPr marL="400050" lvl="1" indent="-171450" eaLnBrk="0" hangingPunct="0">
              <a:spcAft>
                <a:spcPts val="400"/>
              </a:spcAft>
            </a:pPr>
            <a:r>
              <a:rPr lang="en-US" altLang="en-US" sz="1800" i="1" dirty="0">
                <a:solidFill>
                  <a:schemeClr val="accent5"/>
                </a:solidFill>
                <a:latin typeface="Arial"/>
                <a:cs typeface="Arial"/>
              </a:rPr>
              <a:t>What are your shared assumptions, beliefs, behaviors, and norms of the workforce?</a:t>
            </a:r>
            <a:endParaRPr lang="en-US" altLang="en-US" sz="1800" i="1" dirty="0">
              <a:solidFill>
                <a:schemeClr val="accent5"/>
              </a:solidFill>
            </a:endParaRPr>
          </a:p>
          <a:p>
            <a:pPr marL="400050" lvl="1" indent="-171450" eaLnBrk="0" hangingPunct="0">
              <a:spcAft>
                <a:spcPts val="400"/>
              </a:spcAft>
            </a:pPr>
            <a:r>
              <a:rPr lang="en-US" altLang="en-US" sz="1800" i="1" dirty="0">
                <a:solidFill>
                  <a:schemeClr val="accent5"/>
                </a:solidFill>
                <a:latin typeface="Arial"/>
                <a:cs typeface="Arial"/>
              </a:rPr>
              <a:t>Leadership behavior exerts a strong force on culture. </a:t>
            </a:r>
          </a:p>
          <a:p>
            <a:pPr marL="171450" indent="-171450" eaLnBrk="0" hangingPunct="0">
              <a:spcAft>
                <a:spcPts val="400"/>
              </a:spcAft>
            </a:pPr>
            <a:endParaRPr lang="en-US" altLang="en-US" sz="2000" dirty="0">
              <a:solidFill>
                <a:schemeClr val="bg1">
                  <a:lumMod val="50000"/>
                </a:schemeClr>
              </a:solidFill>
              <a:latin typeface="Arial"/>
              <a:cs typeface="Arial"/>
            </a:endParaRPr>
          </a:p>
          <a:p>
            <a:pPr lvl="1"/>
            <a:endParaRPr lang="en-US" sz="2000" dirty="0"/>
          </a:p>
          <a:p>
            <a:endParaRPr lang="en-US" sz="2000" dirty="0"/>
          </a:p>
        </p:txBody>
      </p:sp>
      <p:pic>
        <p:nvPicPr>
          <p:cNvPr id="5" name="Picture 4">
            <a:extLst>
              <a:ext uri="{FF2B5EF4-FFF2-40B4-BE49-F238E27FC236}">
                <a16:creationId xmlns:a16="http://schemas.microsoft.com/office/drawing/2014/main" id="{6109123B-0D5F-8A4D-92D6-E7A6E23FD9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28121" y="1188456"/>
            <a:ext cx="2277758" cy="2097186"/>
          </a:xfrm>
          <a:prstGeom prst="rect">
            <a:avLst/>
          </a:prstGeom>
          <a:ln>
            <a:solidFill>
              <a:schemeClr val="tx2"/>
            </a:solidFill>
          </a:ln>
        </p:spPr>
      </p:pic>
      <p:sp>
        <p:nvSpPr>
          <p:cNvPr id="6" name="Text Placeholder 3">
            <a:extLst>
              <a:ext uri="{FF2B5EF4-FFF2-40B4-BE49-F238E27FC236}">
                <a16:creationId xmlns:a16="http://schemas.microsoft.com/office/drawing/2014/main" id="{6A280D73-FF93-C642-8E4C-13B89D0FD880}"/>
              </a:ext>
            </a:extLst>
          </p:cNvPr>
          <p:cNvSpPr txBox="1">
            <a:spLocks/>
          </p:cNvSpPr>
          <p:nvPr/>
        </p:nvSpPr>
        <p:spPr>
          <a:xfrm>
            <a:off x="607206" y="3972021"/>
            <a:ext cx="8129991" cy="1577181"/>
          </a:xfrm>
          <a:prstGeom prst="rect">
            <a:avLst/>
          </a:prstGeom>
        </p:spPr>
        <p:txBody>
          <a:bodyPr vert="horz" lIns="91440" tIns="45720" rIns="91440" bIns="45720" rtlCol="0">
            <a:noAutofit/>
          </a:bodyPr>
          <a:lstStyle>
            <a:lvl1pPr marL="1524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sz="1800" kern="1200" noProof="0">
                <a:solidFill>
                  <a:schemeClr val="tx1"/>
                </a:solidFill>
                <a:latin typeface="Arial" panose="020B0604020202020204" pitchFamily="34" charset="0"/>
                <a:ea typeface="+mn-ea"/>
                <a:cs typeface="Arial" panose="020B0604020202020204" pitchFamily="34" charset="0"/>
              </a:defRPr>
            </a:lvl1pPr>
            <a:lvl2pPr marL="3810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sz="1600" kern="1200" noProof="0">
                <a:solidFill>
                  <a:schemeClr val="tx1"/>
                </a:solidFill>
                <a:latin typeface="Arial" panose="020B0604020202020204" pitchFamily="34" charset="0"/>
                <a:ea typeface="+mn-ea"/>
                <a:cs typeface="Arial" panose="020B0604020202020204" pitchFamily="34" charset="0"/>
              </a:defRPr>
            </a:lvl2pPr>
            <a:lvl3pPr marL="6096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sz="1400" kern="1200" noProof="0">
                <a:solidFill>
                  <a:schemeClr val="tx1"/>
                </a:solidFill>
                <a:latin typeface="Arial" panose="020B0604020202020204" pitchFamily="34" charset="0"/>
                <a:ea typeface="+mn-ea"/>
                <a:cs typeface="Arial" panose="020B0604020202020204" pitchFamily="34" charset="0"/>
              </a:defRPr>
            </a:lvl3pPr>
            <a:lvl4pPr marL="8382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sz="1200" kern="1200" noProof="0">
                <a:solidFill>
                  <a:schemeClr val="tx1"/>
                </a:solidFill>
                <a:latin typeface="Arial" panose="020B0604020202020204" pitchFamily="34" charset="0"/>
                <a:ea typeface="+mn-ea"/>
                <a:cs typeface="Arial" panose="020B0604020202020204" pitchFamily="34" charset="0"/>
              </a:defRPr>
            </a:lvl4pPr>
            <a:lvl5pPr marL="10668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sz="1000" kern="1200" noProof="0">
                <a:solidFill>
                  <a:schemeClr val="tx1"/>
                </a:solidFill>
                <a:latin typeface="Arial" panose="020B0604020202020204" pitchFamily="34" charset="0"/>
                <a:ea typeface="+mn-ea"/>
                <a:cs typeface="Arial" panose="020B0604020202020204" pitchFamily="34" charset="0"/>
              </a:defRPr>
            </a:lvl5pPr>
            <a:lvl6pPr marL="1143000" indent="-228600" algn="l" defTabSz="914400" rtl="0" eaLnBrk="1" latinLnBrk="0" hangingPunct="1">
              <a:lnSpc>
                <a:spcPct val="100000"/>
              </a:lnSpc>
              <a:spcBef>
                <a:spcPts val="0"/>
              </a:spcBef>
              <a:spcAft>
                <a:spcPts val="600"/>
              </a:spcAft>
              <a:buFont typeface="Arial" panose="020B0604020202020204" pitchFamily="34" charset="0"/>
              <a:buNone/>
              <a:defRPr sz="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eaLnBrk="0" hangingPunct="0">
              <a:spcAft>
                <a:spcPts val="400"/>
              </a:spcAft>
            </a:pPr>
            <a:r>
              <a:rPr lang="en-US" sz="2000" b="1" dirty="0">
                <a:solidFill>
                  <a:schemeClr val="bg2"/>
                </a:solidFill>
              </a:rPr>
              <a:t>Commitment and follow through: </a:t>
            </a:r>
            <a:r>
              <a:rPr lang="en-US" sz="2000" dirty="0">
                <a:solidFill>
                  <a:schemeClr val="bg2"/>
                </a:solidFill>
              </a:rPr>
              <a:t>Embed DEI enhancing capabilities to reinforce your strategic initiatives; Reward those the further DEI initiatives</a:t>
            </a:r>
            <a:endParaRPr lang="en-US" sz="2000" b="1" dirty="0">
              <a:solidFill>
                <a:schemeClr val="bg2"/>
              </a:solidFill>
            </a:endParaRPr>
          </a:p>
          <a:p>
            <a:pPr marL="171450" indent="-171450" eaLnBrk="0" hangingPunct="0">
              <a:spcAft>
                <a:spcPts val="400"/>
              </a:spcAft>
            </a:pPr>
            <a:r>
              <a:rPr lang="en-US" sz="2000" b="1" dirty="0">
                <a:solidFill>
                  <a:schemeClr val="bg2"/>
                </a:solidFill>
              </a:rPr>
              <a:t>Accountability: </a:t>
            </a:r>
            <a:r>
              <a:rPr lang="en-US" sz="2000" dirty="0">
                <a:solidFill>
                  <a:schemeClr val="bg2"/>
                </a:solidFill>
              </a:rPr>
              <a:t>Hold leaders accountable for implementing DEI initiatives, measured using objective data; When incentives change, behaviors change</a:t>
            </a:r>
          </a:p>
        </p:txBody>
      </p:sp>
    </p:spTree>
    <p:extLst>
      <p:ext uri="{BB962C8B-B14F-4D97-AF65-F5344CB8AC3E}">
        <p14:creationId xmlns:p14="http://schemas.microsoft.com/office/powerpoint/2010/main" val="2867544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4F264D-0C12-9C41-B90B-266E482EE769}"/>
              </a:ext>
            </a:extLst>
          </p:cNvPr>
          <p:cNvSpPr>
            <a:spLocks noGrp="1"/>
          </p:cNvSpPr>
          <p:nvPr>
            <p:ph type="title"/>
          </p:nvPr>
        </p:nvSpPr>
        <p:spPr>
          <a:xfrm>
            <a:off x="607295" y="108314"/>
            <a:ext cx="8140054" cy="384048"/>
          </a:xfrm>
        </p:spPr>
        <p:txBody>
          <a:bodyPr/>
          <a:lstStyle/>
          <a:p>
            <a:r>
              <a:rPr lang="en-US" dirty="0"/>
              <a:t>Moving the Dial on DEI</a:t>
            </a:r>
          </a:p>
        </p:txBody>
      </p:sp>
      <p:sp>
        <p:nvSpPr>
          <p:cNvPr id="8" name="Rectangle 7">
            <a:extLst>
              <a:ext uri="{FF2B5EF4-FFF2-40B4-BE49-F238E27FC236}">
                <a16:creationId xmlns:a16="http://schemas.microsoft.com/office/drawing/2014/main" id="{13990264-2DD2-B24B-8AA3-E0C59594DBD7}"/>
              </a:ext>
            </a:extLst>
          </p:cNvPr>
          <p:cNvSpPr/>
          <p:nvPr/>
        </p:nvSpPr>
        <p:spPr>
          <a:xfrm>
            <a:off x="3659461" y="2359731"/>
            <a:ext cx="987545" cy="659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9C379F98-B08F-0D45-B5BC-70782A99D487}"/>
              </a:ext>
            </a:extLst>
          </p:cNvPr>
          <p:cNvSpPr/>
          <p:nvPr/>
        </p:nvSpPr>
        <p:spPr>
          <a:xfrm>
            <a:off x="3834449" y="3018814"/>
            <a:ext cx="1264376" cy="659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A49DDE96-5A6D-7445-A1B7-C138124317AE}"/>
              </a:ext>
            </a:extLst>
          </p:cNvPr>
          <p:cNvSpPr/>
          <p:nvPr/>
        </p:nvSpPr>
        <p:spPr>
          <a:xfrm>
            <a:off x="3826660" y="3686850"/>
            <a:ext cx="431092" cy="659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5F441A7C-367B-1242-B976-8DEEB23BFCA6}"/>
              </a:ext>
            </a:extLst>
          </p:cNvPr>
          <p:cNvSpPr/>
          <p:nvPr/>
        </p:nvSpPr>
        <p:spPr>
          <a:xfrm>
            <a:off x="3884023" y="4356190"/>
            <a:ext cx="1614351" cy="659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4" name="Straight Connector 13">
            <a:extLst>
              <a:ext uri="{FF2B5EF4-FFF2-40B4-BE49-F238E27FC236}">
                <a16:creationId xmlns:a16="http://schemas.microsoft.com/office/drawing/2014/main" id="{28D28676-E52C-B140-B681-9901A878531F}"/>
              </a:ext>
            </a:extLst>
          </p:cNvPr>
          <p:cNvCxnSpPr>
            <a:cxnSpLocks/>
          </p:cNvCxnSpPr>
          <p:nvPr/>
        </p:nvCxnSpPr>
        <p:spPr>
          <a:xfrm>
            <a:off x="3952893" y="2369528"/>
            <a:ext cx="520618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3930DE9-278C-7642-8834-C33F8F5B5B5F}"/>
              </a:ext>
            </a:extLst>
          </p:cNvPr>
          <p:cNvCxnSpPr>
            <a:cxnSpLocks/>
          </p:cNvCxnSpPr>
          <p:nvPr/>
        </p:nvCxnSpPr>
        <p:spPr>
          <a:xfrm>
            <a:off x="3829220" y="3027767"/>
            <a:ext cx="532635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F01678B-07B7-B649-8DFF-D6DEC2D57FB4}"/>
              </a:ext>
            </a:extLst>
          </p:cNvPr>
          <p:cNvCxnSpPr>
            <a:cxnSpLocks/>
          </p:cNvCxnSpPr>
          <p:nvPr/>
        </p:nvCxnSpPr>
        <p:spPr>
          <a:xfrm>
            <a:off x="3829220" y="3687407"/>
            <a:ext cx="532236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A5EB56-CDAA-CF43-939B-689CDB31987A}"/>
              </a:ext>
            </a:extLst>
          </p:cNvPr>
          <p:cNvCxnSpPr>
            <a:cxnSpLocks/>
          </p:cNvCxnSpPr>
          <p:nvPr/>
        </p:nvCxnSpPr>
        <p:spPr>
          <a:xfrm>
            <a:off x="3829220" y="4355444"/>
            <a:ext cx="532635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C7ACB37-88CB-534C-9E27-4A7FD68971BA}"/>
              </a:ext>
            </a:extLst>
          </p:cNvPr>
          <p:cNvSpPr/>
          <p:nvPr/>
        </p:nvSpPr>
        <p:spPr>
          <a:xfrm>
            <a:off x="6105832" y="857250"/>
            <a:ext cx="3176911" cy="5143500"/>
          </a:xfrm>
          <a:prstGeom prst="rect">
            <a:avLst/>
          </a:prstGeom>
          <a:solidFill>
            <a:srgbClr val="19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 Placeholder 3">
            <a:extLst>
              <a:ext uri="{FF2B5EF4-FFF2-40B4-BE49-F238E27FC236}">
                <a16:creationId xmlns:a16="http://schemas.microsoft.com/office/drawing/2014/main" id="{BCF5822E-5772-4645-8741-1A46B546E69B}"/>
              </a:ext>
            </a:extLst>
          </p:cNvPr>
          <p:cNvSpPr txBox="1">
            <a:spLocks/>
          </p:cNvSpPr>
          <p:nvPr/>
        </p:nvSpPr>
        <p:spPr>
          <a:xfrm>
            <a:off x="6439644" y="3008710"/>
            <a:ext cx="2406468" cy="1596935"/>
          </a:xfrm>
          <a:prstGeom prst="rect">
            <a:avLst/>
          </a:prstGeom>
        </p:spPr>
        <p:txBody>
          <a:bodyPr>
            <a:normAutofit/>
          </a:bodyPr>
          <a:lstStyle>
            <a:lvl1pPr marL="228600" indent="-228600" algn="l" defTabSz="914400" rtl="0" eaLnBrk="1" latinLnBrk="0" hangingPunct="1">
              <a:lnSpc>
                <a:spcPct val="130000"/>
              </a:lnSpc>
              <a:spcBef>
                <a:spcPts val="0"/>
              </a:spcBef>
              <a:spcAft>
                <a:spcPts val="600"/>
              </a:spcAft>
              <a:buFont typeface="Wingdings" pitchFamily="2" charset="2"/>
              <a:buChar char="§"/>
              <a:defRPr sz="22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30000"/>
              </a:lnSpc>
              <a:spcBef>
                <a:spcPts val="0"/>
              </a:spcBef>
              <a:spcAft>
                <a:spcPts val="600"/>
              </a:spcAft>
              <a:buFont typeface="Wingdings" pitchFamily="2" charset="2"/>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30000"/>
              </a:lnSpc>
              <a:spcBef>
                <a:spcPts val="0"/>
              </a:spcBef>
              <a:buFont typeface="Wingdings" pitchFamily="2" charset="2"/>
              <a:buChar char="§"/>
              <a:defRPr sz="1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30000"/>
              </a:lnSpc>
              <a:spcBef>
                <a:spcPts val="0"/>
              </a:spcBef>
              <a:buFont typeface="Wingdings" pitchFamily="2" charset="2"/>
              <a:buChar char="§"/>
              <a:defRPr sz="12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30000"/>
              </a:lnSpc>
              <a:spcBef>
                <a:spcPts val="0"/>
              </a:spcBef>
              <a:buFont typeface="Wingdings" pitchFamily="2" charset="2"/>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solidFill>
                <a:schemeClr val="bg1"/>
              </a:solidFill>
            </a:endParaRPr>
          </a:p>
        </p:txBody>
      </p:sp>
      <p:pic>
        <p:nvPicPr>
          <p:cNvPr id="26" name="Picture 2" descr="transparent texture uploaded by @jasonfunderburker">
            <a:extLst>
              <a:ext uri="{FF2B5EF4-FFF2-40B4-BE49-F238E27FC236}">
                <a16:creationId xmlns:a16="http://schemas.microsoft.com/office/drawing/2014/main" id="{761BEEA8-3491-0F46-9943-703278E99EF1}"/>
              </a:ext>
            </a:extLst>
          </p:cNvPr>
          <p:cNvPicPr>
            <a:picLocks noChangeAspect="1" noChangeArrowheads="1"/>
          </p:cNvPicPr>
          <p:nvPr/>
        </p:nvPicPr>
        <p:blipFill rotWithShape="1">
          <a:blip r:embed="rId3" cstate="screen">
            <a:lum bright="70000" contrast="-70000"/>
            <a:alphaModFix amt="5000"/>
            <a:extLst>
              <a:ext uri="{28A0092B-C50C-407E-A947-70E740481C1C}">
                <a14:useLocalDpi xmlns:a14="http://schemas.microsoft.com/office/drawing/2010/main"/>
              </a:ext>
            </a:extLst>
          </a:blip>
          <a:srcRect/>
          <a:stretch/>
        </p:blipFill>
        <p:spPr bwMode="auto">
          <a:xfrm>
            <a:off x="6103219" y="3745250"/>
            <a:ext cx="3176911" cy="223969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transparent texture uploaded by @jasonfunderburker">
            <a:extLst>
              <a:ext uri="{FF2B5EF4-FFF2-40B4-BE49-F238E27FC236}">
                <a16:creationId xmlns:a16="http://schemas.microsoft.com/office/drawing/2014/main" id="{DD335379-4E05-B34D-9389-B4F83909A3D5}"/>
              </a:ext>
            </a:extLst>
          </p:cNvPr>
          <p:cNvPicPr>
            <a:picLocks noChangeAspect="1" noChangeArrowheads="1"/>
          </p:cNvPicPr>
          <p:nvPr/>
        </p:nvPicPr>
        <p:blipFill rotWithShape="1">
          <a:blip r:embed="rId4" cstate="screen">
            <a:lum bright="70000" contrast="-70000"/>
            <a:alphaModFix amt="5000"/>
            <a:extLst>
              <a:ext uri="{28A0092B-C50C-407E-A947-70E740481C1C}">
                <a14:useLocalDpi xmlns:a14="http://schemas.microsoft.com/office/drawing/2010/main"/>
              </a:ext>
            </a:extLst>
          </a:blip>
          <a:srcRect/>
          <a:stretch/>
        </p:blipFill>
        <p:spPr bwMode="auto">
          <a:xfrm>
            <a:off x="6098191" y="1508760"/>
            <a:ext cx="3180897" cy="223969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transparent texture uploaded by @jasonfunderburker">
            <a:extLst>
              <a:ext uri="{FF2B5EF4-FFF2-40B4-BE49-F238E27FC236}">
                <a16:creationId xmlns:a16="http://schemas.microsoft.com/office/drawing/2014/main" id="{E8A2BE0A-EF97-354D-9EA4-1208682372B8}"/>
              </a:ext>
            </a:extLst>
          </p:cNvPr>
          <p:cNvPicPr>
            <a:picLocks noChangeAspect="1" noChangeArrowheads="1"/>
          </p:cNvPicPr>
          <p:nvPr/>
        </p:nvPicPr>
        <p:blipFill rotWithShape="1">
          <a:blip r:embed="rId5" cstate="screen">
            <a:lum bright="70000" contrast="-70000"/>
            <a:alphaModFix amt="5000"/>
            <a:extLst>
              <a:ext uri="{28A0092B-C50C-407E-A947-70E740481C1C}">
                <a14:useLocalDpi xmlns:a14="http://schemas.microsoft.com/office/drawing/2010/main"/>
              </a:ext>
            </a:extLst>
          </a:blip>
          <a:srcRect/>
          <a:stretch/>
        </p:blipFill>
        <p:spPr bwMode="auto">
          <a:xfrm>
            <a:off x="6103219" y="856505"/>
            <a:ext cx="3176911" cy="67093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59E0191-A9FE-504F-BCBE-13CF3FC25601}"/>
              </a:ext>
            </a:extLst>
          </p:cNvPr>
          <p:cNvSpPr txBox="1"/>
          <p:nvPr/>
        </p:nvSpPr>
        <p:spPr>
          <a:xfrm>
            <a:off x="5926799" y="2359731"/>
            <a:ext cx="3432158" cy="1726114"/>
          </a:xfrm>
          <a:prstGeom prst="rect">
            <a:avLst/>
          </a:prstGeom>
          <a:noFill/>
        </p:spPr>
        <p:txBody>
          <a:bodyPr wrap="square" rtlCol="0">
            <a:spAutoFit/>
          </a:bodyPr>
          <a:lstStyle/>
          <a:p>
            <a:pPr algn="ctr">
              <a:lnSpc>
                <a:spcPct val="130000"/>
              </a:lnSpc>
              <a:spcAft>
                <a:spcPts val="600"/>
              </a:spcAft>
            </a:pPr>
            <a:r>
              <a:rPr lang="en-US" b="1" dirty="0">
                <a:solidFill>
                  <a:schemeClr val="bg1"/>
                </a:solidFill>
                <a:latin typeface="Arial" panose="020B0604020202020204" pitchFamily="34" charset="0"/>
                <a:cs typeface="Arial" panose="020B0604020202020204" pitchFamily="34" charset="0"/>
              </a:rPr>
              <a:t>#6</a:t>
            </a:r>
          </a:p>
          <a:p>
            <a:pPr algn="ctr">
              <a:lnSpc>
                <a:spcPct val="130000"/>
              </a:lnSpc>
              <a:spcAft>
                <a:spcPts val="600"/>
              </a:spcAft>
            </a:pPr>
            <a:r>
              <a:rPr lang="en-US" dirty="0">
                <a:solidFill>
                  <a:schemeClr val="bg1"/>
                </a:solidFill>
                <a:latin typeface="Arial" panose="020B0604020202020204" pitchFamily="34" charset="0"/>
                <a:cs typeface="Arial" panose="020B0604020202020204" pitchFamily="34" charset="0"/>
              </a:rPr>
              <a:t>COMPULSORY TRAINING</a:t>
            </a:r>
          </a:p>
          <a:p>
            <a:pPr algn="ctr">
              <a:lnSpc>
                <a:spcPct val="130000"/>
              </a:lnSpc>
              <a:spcAft>
                <a:spcPts val="600"/>
              </a:spcAft>
            </a:pPr>
            <a:r>
              <a:rPr lang="en-US" dirty="0">
                <a:solidFill>
                  <a:schemeClr val="bg1"/>
                </a:solidFill>
                <a:latin typeface="Arial" panose="020B0604020202020204" pitchFamily="34" charset="0"/>
                <a:cs typeface="Arial" panose="020B0604020202020204" pitchFamily="34" charset="0"/>
              </a:rPr>
              <a:t>VS.</a:t>
            </a:r>
          </a:p>
          <a:p>
            <a:pPr algn="ctr">
              <a:lnSpc>
                <a:spcPct val="130000"/>
              </a:lnSpc>
              <a:spcAft>
                <a:spcPts val="600"/>
              </a:spcAft>
            </a:pPr>
            <a:r>
              <a:rPr lang="en-US" dirty="0">
                <a:solidFill>
                  <a:schemeClr val="bg1"/>
                </a:solidFill>
                <a:latin typeface="Arial" panose="020B0604020202020204" pitchFamily="34" charset="0"/>
                <a:cs typeface="Arial" panose="020B0604020202020204" pitchFamily="34" charset="0"/>
              </a:rPr>
              <a:t>REIMAGINE TRAINING</a:t>
            </a:r>
          </a:p>
        </p:txBody>
      </p:sp>
      <p:pic>
        <p:nvPicPr>
          <p:cNvPr id="3" name="Picture 2">
            <a:extLst>
              <a:ext uri="{FF2B5EF4-FFF2-40B4-BE49-F238E27FC236}">
                <a16:creationId xmlns:a16="http://schemas.microsoft.com/office/drawing/2014/main" id="{43C75103-8169-124A-A7C2-0FAF2F09F4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74727" y="3046825"/>
            <a:ext cx="3970151" cy="2646767"/>
          </a:xfrm>
          <a:prstGeom prst="rect">
            <a:avLst/>
          </a:prstGeom>
          <a:ln>
            <a:solidFill>
              <a:schemeClr val="tx2"/>
            </a:solidFill>
          </a:ln>
        </p:spPr>
      </p:pic>
      <p:pic>
        <p:nvPicPr>
          <p:cNvPr id="2" name="Picture 1">
            <a:extLst>
              <a:ext uri="{FF2B5EF4-FFF2-40B4-BE49-F238E27FC236}">
                <a16:creationId xmlns:a16="http://schemas.microsoft.com/office/drawing/2014/main" id="{A65A19E6-46C6-6F4C-B13D-B06453A810E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3101" y="982838"/>
            <a:ext cx="2221522" cy="2239690"/>
          </a:xfrm>
          <a:prstGeom prst="rect">
            <a:avLst/>
          </a:prstGeom>
          <a:ln>
            <a:solidFill>
              <a:schemeClr val="tx2"/>
            </a:solidFill>
          </a:ln>
        </p:spPr>
      </p:pic>
    </p:spTree>
    <p:extLst>
      <p:ext uri="{BB962C8B-B14F-4D97-AF65-F5344CB8AC3E}">
        <p14:creationId xmlns:p14="http://schemas.microsoft.com/office/powerpoint/2010/main" val="199784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2B294C2-D65C-2649-AED7-8B71EF9ED692}"/>
              </a:ext>
            </a:extLst>
          </p:cNvPr>
          <p:cNvSpPr>
            <a:spLocks noGrp="1"/>
          </p:cNvSpPr>
          <p:nvPr>
            <p:ph sz="quarter" idx="24"/>
          </p:nvPr>
        </p:nvSpPr>
        <p:spPr>
          <a:xfrm>
            <a:off x="607295" y="1188455"/>
            <a:ext cx="4366149" cy="5106083"/>
          </a:xfrm>
        </p:spPr>
        <p:txBody>
          <a:bodyPr/>
          <a:lstStyle/>
          <a:p>
            <a:pPr marL="0" indent="0">
              <a:buNone/>
            </a:pPr>
            <a:r>
              <a:rPr lang="en-US" b="1" dirty="0">
                <a:latin typeface="Arial" charset="0"/>
                <a:ea typeface="ＭＳ Ｐゴシック" charset="0"/>
                <a:cs typeface="Arial" charset="0"/>
              </a:rPr>
              <a:t>A client-focused firm specializing in... </a:t>
            </a:r>
            <a:endParaRPr lang="en-US" b="1" i="1" dirty="0">
              <a:latin typeface="Arial" charset="0"/>
              <a:ea typeface="ＭＳ Ｐゴシック" charset="0"/>
              <a:cs typeface="Arial" charset="0"/>
            </a:endParaRPr>
          </a:p>
          <a:p>
            <a:pPr marL="285750" indent="-285750">
              <a:spcBef>
                <a:spcPts val="1800"/>
              </a:spcBef>
              <a:spcAft>
                <a:spcPts val="1800"/>
              </a:spcAft>
              <a:buFont typeface="Arial" panose="020B0604020202020204" pitchFamily="34" charset="0"/>
              <a:buChar char="•"/>
            </a:pPr>
            <a:r>
              <a:rPr lang="en-US" i="1" dirty="0">
                <a:latin typeface="Arial" charset="0"/>
                <a:ea typeface="ＭＳ Ｐゴシック" charset="0"/>
                <a:cs typeface="Arial" charset="0"/>
              </a:rPr>
              <a:t>Strategy and Marketplace Differentiation</a:t>
            </a:r>
          </a:p>
          <a:p>
            <a:pPr marL="285750" indent="-285750">
              <a:spcAft>
                <a:spcPts val="1800"/>
              </a:spcAft>
              <a:buFont typeface="Arial" panose="020B0604020202020204" pitchFamily="34" charset="0"/>
              <a:buChar char="•"/>
            </a:pPr>
            <a:r>
              <a:rPr lang="en-US" i="1" dirty="0">
                <a:latin typeface="Arial" charset="0"/>
                <a:ea typeface="ＭＳ Ｐゴシック" charset="0"/>
                <a:cs typeface="Arial" charset="0"/>
              </a:rPr>
              <a:t>Diagnosis and Assessment</a:t>
            </a:r>
          </a:p>
          <a:p>
            <a:pPr marL="285750" indent="-285750">
              <a:spcAft>
                <a:spcPts val="1800"/>
              </a:spcAft>
              <a:buFont typeface="Arial" panose="020B0604020202020204" pitchFamily="34" charset="0"/>
              <a:buChar char="•"/>
            </a:pPr>
            <a:r>
              <a:rPr lang="en-US" i="1" dirty="0">
                <a:latin typeface="Arial" charset="0"/>
                <a:ea typeface="ＭＳ Ｐゴシック" charset="0"/>
                <a:cs typeface="Arial" charset="0"/>
              </a:rPr>
              <a:t>Organization Design </a:t>
            </a:r>
          </a:p>
          <a:p>
            <a:pPr marL="285750" indent="-285750">
              <a:spcAft>
                <a:spcPts val="1800"/>
              </a:spcAft>
              <a:buFont typeface="Arial" panose="020B0604020202020204" pitchFamily="34" charset="0"/>
              <a:buChar char="•"/>
            </a:pPr>
            <a:r>
              <a:rPr lang="en-US" i="1" dirty="0">
                <a:latin typeface="Arial" charset="0"/>
                <a:ea typeface="ＭＳ Ｐゴシック" charset="0"/>
                <a:cs typeface="Arial" charset="0"/>
              </a:rPr>
              <a:t>Change Leadership</a:t>
            </a:r>
          </a:p>
          <a:p>
            <a:pPr marL="285750" indent="-285750">
              <a:spcAft>
                <a:spcPts val="1800"/>
              </a:spcAft>
              <a:buFont typeface="Arial" panose="020B0604020202020204" pitchFamily="34" charset="0"/>
              <a:buChar char="•"/>
            </a:pPr>
            <a:r>
              <a:rPr lang="en-US" i="1" dirty="0">
                <a:latin typeface="Arial" charset="0"/>
                <a:ea typeface="ＭＳ Ｐゴシック" charset="0"/>
                <a:cs typeface="Arial" charset="0"/>
              </a:rPr>
              <a:t>Leadership Alignment</a:t>
            </a:r>
          </a:p>
          <a:p>
            <a:pPr marL="0" indent="0">
              <a:spcAft>
                <a:spcPts val="1800"/>
              </a:spcAft>
              <a:buNone/>
            </a:pPr>
            <a:r>
              <a:rPr lang="en-US" b="1" dirty="0">
                <a:latin typeface="Arial" charset="0"/>
                <a:ea typeface="ＭＳ Ｐゴシック" charset="0"/>
                <a:cs typeface="ＭＳ Ｐゴシック" charset="0"/>
              </a:rPr>
              <a:t>to drive differentiation through alignment.</a:t>
            </a:r>
          </a:p>
        </p:txBody>
      </p:sp>
      <p:sp>
        <p:nvSpPr>
          <p:cNvPr id="8193" name="Rectangle 2"/>
          <p:cNvSpPr>
            <a:spLocks noGrp="1" noChangeArrowheads="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AU" dirty="0">
                <a:latin typeface="Arial" panose="020B0604020202020204" pitchFamily="34" charset="0"/>
                <a:ea typeface="ＭＳ Ｐゴシック" charset="0"/>
                <a:cs typeface="Arial" panose="020B0604020202020204" pitchFamily="34" charset="0"/>
              </a:rPr>
              <a:t>AlignOrg </a:t>
            </a:r>
            <a:r>
              <a:rPr lang="en-AU" dirty="0">
                <a:ea typeface="ＭＳ Ｐゴシック" charset="0"/>
                <a:cs typeface="Arial" panose="020B0604020202020204" pitchFamily="34" charset="0"/>
              </a:rPr>
              <a:t>Solutions</a:t>
            </a:r>
            <a:r>
              <a:rPr lang="en-AU" dirty="0">
                <a:latin typeface="Arial" panose="020B0604020202020204" pitchFamily="34" charset="0"/>
                <a:ea typeface="ＭＳ Ｐゴシック" charset="0"/>
                <a:cs typeface="Arial" panose="020B0604020202020204" pitchFamily="34" charset="0"/>
              </a:rPr>
              <a:t>: What We Do </a:t>
            </a:r>
          </a:p>
        </p:txBody>
      </p:sp>
      <p:sp>
        <p:nvSpPr>
          <p:cNvPr id="3" name="Text Placeholder 2">
            <a:extLst>
              <a:ext uri="{FF2B5EF4-FFF2-40B4-BE49-F238E27FC236}">
                <a16:creationId xmlns:a16="http://schemas.microsoft.com/office/drawing/2014/main" id="{886AC052-ACC0-F048-96B9-155B2CD1BADE}"/>
              </a:ext>
            </a:extLst>
          </p:cNvPr>
          <p:cNvSpPr>
            <a:spLocks noGrp="1"/>
          </p:cNvSpPr>
          <p:nvPr>
            <p:ph type="body" sz="quarter" idx="22"/>
          </p:nvPr>
        </p:nvSpPr>
        <p:spPr/>
        <p:txBody>
          <a:bodyPr/>
          <a:lstStyle/>
          <a:p>
            <a:endParaRPr lang="en-US" dirty="0"/>
          </a:p>
        </p:txBody>
      </p:sp>
      <p:graphicFrame>
        <p:nvGraphicFramePr>
          <p:cNvPr id="2" name="Chart 1"/>
          <p:cNvGraphicFramePr>
            <a:graphicFrameLocks/>
          </p:cNvGraphicFramePr>
          <p:nvPr/>
        </p:nvGraphicFramePr>
        <p:xfrm>
          <a:off x="3298121" y="1253120"/>
          <a:ext cx="6442075" cy="4416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848576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2AC93A-F799-C743-9962-C93D7A82E584}"/>
              </a:ext>
            </a:extLst>
          </p:cNvPr>
          <p:cNvSpPr>
            <a:spLocks noGrp="1"/>
          </p:cNvSpPr>
          <p:nvPr>
            <p:ph type="body" sz="quarter" idx="22"/>
          </p:nvPr>
        </p:nvSpPr>
        <p:spPr/>
        <p:txBody>
          <a:bodyPr/>
          <a:lstStyle/>
          <a:p>
            <a:endParaRPr lang="en-US" dirty="0"/>
          </a:p>
        </p:txBody>
      </p:sp>
      <p:sp>
        <p:nvSpPr>
          <p:cNvPr id="3" name="Title 2">
            <a:extLst>
              <a:ext uri="{FF2B5EF4-FFF2-40B4-BE49-F238E27FC236}">
                <a16:creationId xmlns:a16="http://schemas.microsoft.com/office/drawing/2014/main" id="{BEB71820-BD99-354D-9686-37787414F743}"/>
              </a:ext>
            </a:extLst>
          </p:cNvPr>
          <p:cNvSpPr>
            <a:spLocks noGrp="1"/>
          </p:cNvSpPr>
          <p:nvPr>
            <p:ph type="title"/>
          </p:nvPr>
        </p:nvSpPr>
        <p:spPr/>
        <p:txBody>
          <a:bodyPr/>
          <a:lstStyle/>
          <a:p>
            <a:r>
              <a:rPr lang="en-US" dirty="0"/>
              <a:t>6. </a:t>
            </a:r>
            <a:r>
              <a:rPr lang="en-US" dirty="0">
                <a:solidFill>
                  <a:schemeClr val="accent5"/>
                </a:solidFill>
              </a:rPr>
              <a:t>Compulsory Training </a:t>
            </a:r>
            <a:r>
              <a:rPr lang="en-US" dirty="0"/>
              <a:t>vs. </a:t>
            </a:r>
            <a:r>
              <a:rPr lang="en-US" dirty="0">
                <a:solidFill>
                  <a:schemeClr val="bg2"/>
                </a:solidFill>
              </a:rPr>
              <a:t>Reimagine Training</a:t>
            </a:r>
          </a:p>
        </p:txBody>
      </p:sp>
      <p:sp>
        <p:nvSpPr>
          <p:cNvPr id="4" name="Text Placeholder 3">
            <a:extLst>
              <a:ext uri="{FF2B5EF4-FFF2-40B4-BE49-F238E27FC236}">
                <a16:creationId xmlns:a16="http://schemas.microsoft.com/office/drawing/2014/main" id="{FD779249-3F1F-C44F-A340-F6B507AFB665}"/>
              </a:ext>
            </a:extLst>
          </p:cNvPr>
          <p:cNvSpPr>
            <a:spLocks noGrp="1"/>
          </p:cNvSpPr>
          <p:nvPr>
            <p:ph type="body" sz="quarter" idx="23"/>
          </p:nvPr>
        </p:nvSpPr>
        <p:spPr/>
        <p:txBody>
          <a:bodyPr/>
          <a:lstStyle/>
          <a:p>
            <a:r>
              <a:rPr lang="en-US" sz="2000" b="1" dirty="0">
                <a:solidFill>
                  <a:schemeClr val="accent5"/>
                </a:solidFill>
              </a:rPr>
              <a:t>Compliance training:</a:t>
            </a:r>
          </a:p>
          <a:p>
            <a:pPr lvl="1"/>
            <a:r>
              <a:rPr lang="en-US" sz="2000" dirty="0">
                <a:solidFill>
                  <a:schemeClr val="accent5"/>
                </a:solidFill>
              </a:rPr>
              <a:t>Fear</a:t>
            </a:r>
          </a:p>
          <a:p>
            <a:pPr lvl="1"/>
            <a:r>
              <a:rPr lang="en-US" sz="2000" dirty="0">
                <a:solidFill>
                  <a:schemeClr val="accent5"/>
                </a:solidFill>
              </a:rPr>
              <a:t>Informs, but doesn’t move the dial</a:t>
            </a:r>
          </a:p>
          <a:p>
            <a:pPr lvl="1"/>
            <a:r>
              <a:rPr lang="en-US" sz="2000" dirty="0">
                <a:solidFill>
                  <a:schemeClr val="accent5"/>
                </a:solidFill>
              </a:rPr>
              <a:t>Negative bias</a:t>
            </a:r>
          </a:p>
          <a:p>
            <a:pPr lvl="1"/>
            <a:endParaRPr lang="en-US" sz="2000" dirty="0">
              <a:solidFill>
                <a:schemeClr val="accent5"/>
              </a:solidFill>
            </a:endParaRPr>
          </a:p>
          <a:p>
            <a:r>
              <a:rPr lang="en-US" sz="2200" b="1" dirty="0">
                <a:solidFill>
                  <a:schemeClr val="bg2"/>
                </a:solidFill>
              </a:rPr>
              <a:t>Reimagine your training:</a:t>
            </a:r>
          </a:p>
          <a:p>
            <a:pPr lvl="1"/>
            <a:r>
              <a:rPr lang="en-US" sz="2000" dirty="0">
                <a:solidFill>
                  <a:schemeClr val="bg2"/>
                </a:solidFill>
              </a:rPr>
              <a:t>Volunteers</a:t>
            </a:r>
          </a:p>
          <a:p>
            <a:pPr lvl="1"/>
            <a:r>
              <a:rPr lang="en-US" sz="2000" dirty="0">
                <a:solidFill>
                  <a:schemeClr val="bg2"/>
                </a:solidFill>
              </a:rPr>
              <a:t>Forums</a:t>
            </a:r>
          </a:p>
          <a:p>
            <a:pPr lvl="1"/>
            <a:r>
              <a:rPr lang="en-US" sz="2000" dirty="0">
                <a:solidFill>
                  <a:schemeClr val="bg2"/>
                </a:solidFill>
              </a:rPr>
              <a:t>Compelling dialogue</a:t>
            </a:r>
          </a:p>
          <a:p>
            <a:pPr lvl="1"/>
            <a:r>
              <a:rPr lang="en-US" sz="2000" dirty="0">
                <a:solidFill>
                  <a:schemeClr val="bg2"/>
                </a:solidFill>
              </a:rPr>
              <a:t>From all ranks of the organization</a:t>
            </a:r>
          </a:p>
          <a:p>
            <a:pPr lvl="1"/>
            <a:r>
              <a:rPr lang="en-US" sz="2000" dirty="0">
                <a:solidFill>
                  <a:schemeClr val="bg2"/>
                </a:solidFill>
              </a:rPr>
              <a:t>Collaborate and have fun</a:t>
            </a:r>
          </a:p>
          <a:p>
            <a:pPr lvl="1"/>
            <a:endParaRPr lang="en-US" sz="2000" dirty="0">
              <a:solidFill>
                <a:schemeClr val="bg2"/>
              </a:solidFill>
            </a:endParaRPr>
          </a:p>
          <a:p>
            <a:pPr lvl="1"/>
            <a:r>
              <a:rPr lang="en-US" sz="2000" dirty="0"/>
              <a:t>Others from our audience? (drop your comments in Q&amp;A)</a:t>
            </a:r>
          </a:p>
        </p:txBody>
      </p:sp>
      <p:pic>
        <p:nvPicPr>
          <p:cNvPr id="6" name="Picture 5">
            <a:extLst>
              <a:ext uri="{FF2B5EF4-FFF2-40B4-BE49-F238E27FC236}">
                <a16:creationId xmlns:a16="http://schemas.microsoft.com/office/drawing/2014/main" id="{AC68E957-0E34-D64C-A723-CEE90FDB37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5250" y="989555"/>
            <a:ext cx="3270860" cy="2180573"/>
          </a:xfrm>
          <a:prstGeom prst="rect">
            <a:avLst/>
          </a:prstGeom>
          <a:ln>
            <a:solidFill>
              <a:schemeClr val="tx2"/>
            </a:solidFill>
          </a:ln>
        </p:spPr>
      </p:pic>
    </p:spTree>
    <p:extLst>
      <p:ext uri="{BB962C8B-B14F-4D97-AF65-F5344CB8AC3E}">
        <p14:creationId xmlns:p14="http://schemas.microsoft.com/office/powerpoint/2010/main" val="3060267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3BFBA9B-EDCB-6241-953F-A9C4F11ED30D}"/>
              </a:ext>
            </a:extLst>
          </p:cNvPr>
          <p:cNvGrpSpPr/>
          <p:nvPr/>
        </p:nvGrpSpPr>
        <p:grpSpPr>
          <a:xfrm>
            <a:off x="4726705" y="1701727"/>
            <a:ext cx="3810000" cy="3813048"/>
            <a:chOff x="4831402" y="2272811"/>
            <a:chExt cx="3810000" cy="3813048"/>
          </a:xfrm>
        </p:grpSpPr>
        <p:pic>
          <p:nvPicPr>
            <p:cNvPr id="15" name="Graphic 14">
              <a:extLst>
                <a:ext uri="{FF2B5EF4-FFF2-40B4-BE49-F238E27FC236}">
                  <a16:creationId xmlns:a16="http://schemas.microsoft.com/office/drawing/2014/main" id="{57B81249-39B5-F242-A500-5AD617A8A04F}"/>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4831402" y="2272811"/>
              <a:ext cx="3810000" cy="3813048"/>
            </a:xfrm>
            <a:prstGeom prst="rect">
              <a:avLst/>
            </a:prstGeom>
          </p:spPr>
        </p:pic>
        <p:sp>
          <p:nvSpPr>
            <p:cNvPr id="16" name="TextBox 15">
              <a:extLst>
                <a:ext uri="{FF2B5EF4-FFF2-40B4-BE49-F238E27FC236}">
                  <a16:creationId xmlns:a16="http://schemas.microsoft.com/office/drawing/2014/main" id="{E42982C7-E077-B045-94DF-DE82F15A5985}"/>
                </a:ext>
              </a:extLst>
            </p:cNvPr>
            <p:cNvSpPr txBox="1"/>
            <p:nvPr/>
          </p:nvSpPr>
          <p:spPr>
            <a:xfrm>
              <a:off x="5346213" y="5039302"/>
              <a:ext cx="1254369" cy="523220"/>
            </a:xfrm>
            <a:prstGeom prst="rect">
              <a:avLst/>
            </a:prstGeom>
            <a:solidFill>
              <a:schemeClr val="bg1"/>
            </a:solidFill>
            <a:ln>
              <a:noFill/>
            </a:ln>
          </p:spPr>
          <p:txBody>
            <a:bodyPr wrap="square" rtlCol="0">
              <a:spAutoFit/>
            </a:bodyPr>
            <a:lstStyle/>
            <a:p>
              <a:pPr algn="ctr"/>
              <a:r>
                <a:rPr lang="en-US" sz="1400" dirty="0"/>
                <a:t>2. Measure Progress</a:t>
              </a:r>
            </a:p>
          </p:txBody>
        </p:sp>
        <p:sp>
          <p:nvSpPr>
            <p:cNvPr id="17" name="TextBox 16">
              <a:extLst>
                <a:ext uri="{FF2B5EF4-FFF2-40B4-BE49-F238E27FC236}">
                  <a16:creationId xmlns:a16="http://schemas.microsoft.com/office/drawing/2014/main" id="{A4AD9B9E-6666-E443-A539-0621BFE726F1}"/>
                </a:ext>
              </a:extLst>
            </p:cNvPr>
            <p:cNvSpPr txBox="1"/>
            <p:nvPr/>
          </p:nvSpPr>
          <p:spPr>
            <a:xfrm rot="19317224">
              <a:off x="5374175" y="3845911"/>
              <a:ext cx="1254369" cy="523220"/>
            </a:xfrm>
            <a:prstGeom prst="rect">
              <a:avLst/>
            </a:prstGeom>
            <a:solidFill>
              <a:schemeClr val="bg1"/>
            </a:solidFill>
            <a:ln>
              <a:noFill/>
            </a:ln>
          </p:spPr>
          <p:txBody>
            <a:bodyPr wrap="square" rtlCol="0">
              <a:spAutoFit/>
            </a:bodyPr>
            <a:lstStyle/>
            <a:p>
              <a:pPr algn="ctr"/>
              <a:r>
                <a:rPr lang="en-US" sz="1400" dirty="0"/>
                <a:t>1. </a:t>
              </a:r>
              <a:r>
                <a:rPr lang="en-US" sz="1400" dirty="0" err="1"/>
                <a:t>Communi</a:t>
              </a:r>
              <a:r>
                <a:rPr lang="en-US" sz="1400" dirty="0"/>
                <a:t>-cation</a:t>
              </a:r>
            </a:p>
          </p:txBody>
        </p:sp>
        <p:sp>
          <p:nvSpPr>
            <p:cNvPr id="18" name="TextBox 17">
              <a:extLst>
                <a:ext uri="{FF2B5EF4-FFF2-40B4-BE49-F238E27FC236}">
                  <a16:creationId xmlns:a16="http://schemas.microsoft.com/office/drawing/2014/main" id="{81818400-8BBD-2445-B0D8-D32C06C4FCC9}"/>
                </a:ext>
              </a:extLst>
            </p:cNvPr>
            <p:cNvSpPr txBox="1"/>
            <p:nvPr/>
          </p:nvSpPr>
          <p:spPr>
            <a:xfrm>
              <a:off x="6882361" y="2899150"/>
              <a:ext cx="1254369" cy="523220"/>
            </a:xfrm>
            <a:prstGeom prst="rect">
              <a:avLst/>
            </a:prstGeom>
            <a:solidFill>
              <a:schemeClr val="bg1"/>
            </a:solidFill>
            <a:ln>
              <a:noFill/>
            </a:ln>
          </p:spPr>
          <p:txBody>
            <a:bodyPr wrap="square" rtlCol="0">
              <a:spAutoFit/>
            </a:bodyPr>
            <a:lstStyle/>
            <a:p>
              <a:pPr algn="ctr"/>
              <a:r>
                <a:rPr lang="en-US" sz="1400" dirty="0"/>
                <a:t>3. Data is King</a:t>
              </a:r>
            </a:p>
          </p:txBody>
        </p:sp>
        <p:sp>
          <p:nvSpPr>
            <p:cNvPr id="19" name="TextBox 18">
              <a:extLst>
                <a:ext uri="{FF2B5EF4-FFF2-40B4-BE49-F238E27FC236}">
                  <a16:creationId xmlns:a16="http://schemas.microsoft.com/office/drawing/2014/main" id="{622C7794-18FF-FF4F-886C-3FA93C473E90}"/>
                </a:ext>
              </a:extLst>
            </p:cNvPr>
            <p:cNvSpPr txBox="1"/>
            <p:nvPr/>
          </p:nvSpPr>
          <p:spPr>
            <a:xfrm>
              <a:off x="6878219" y="3694252"/>
              <a:ext cx="1254369" cy="307777"/>
            </a:xfrm>
            <a:prstGeom prst="rect">
              <a:avLst/>
            </a:prstGeom>
            <a:solidFill>
              <a:schemeClr val="bg1"/>
            </a:solidFill>
            <a:ln>
              <a:noFill/>
            </a:ln>
          </p:spPr>
          <p:txBody>
            <a:bodyPr wrap="square" rtlCol="0">
              <a:spAutoFit/>
            </a:bodyPr>
            <a:lstStyle/>
            <a:p>
              <a:pPr algn="ctr"/>
              <a:r>
                <a:rPr lang="en-US" sz="1400" dirty="0"/>
                <a:t>4. Creativity</a:t>
              </a:r>
            </a:p>
          </p:txBody>
        </p:sp>
        <p:sp>
          <p:nvSpPr>
            <p:cNvPr id="20" name="TextBox 19">
              <a:extLst>
                <a:ext uri="{FF2B5EF4-FFF2-40B4-BE49-F238E27FC236}">
                  <a16:creationId xmlns:a16="http://schemas.microsoft.com/office/drawing/2014/main" id="{A5C7BAD0-13D0-794C-BDF5-BA4B6A3179EE}"/>
                </a:ext>
              </a:extLst>
            </p:cNvPr>
            <p:cNvSpPr txBox="1"/>
            <p:nvPr/>
          </p:nvSpPr>
          <p:spPr>
            <a:xfrm>
              <a:off x="6878218" y="4306696"/>
              <a:ext cx="1254369" cy="523220"/>
            </a:xfrm>
            <a:prstGeom prst="rect">
              <a:avLst/>
            </a:prstGeom>
            <a:solidFill>
              <a:schemeClr val="bg1"/>
            </a:solidFill>
            <a:ln>
              <a:noFill/>
            </a:ln>
          </p:spPr>
          <p:txBody>
            <a:bodyPr wrap="square" rtlCol="0">
              <a:spAutoFit/>
            </a:bodyPr>
            <a:lstStyle/>
            <a:p>
              <a:pPr algn="ctr"/>
              <a:r>
                <a:rPr lang="en-US" sz="1400" dirty="0"/>
                <a:t>5. People &amp; Rewards</a:t>
              </a:r>
            </a:p>
          </p:txBody>
        </p:sp>
        <p:sp>
          <p:nvSpPr>
            <p:cNvPr id="21" name="TextBox 20">
              <a:extLst>
                <a:ext uri="{FF2B5EF4-FFF2-40B4-BE49-F238E27FC236}">
                  <a16:creationId xmlns:a16="http://schemas.microsoft.com/office/drawing/2014/main" id="{B8A54B72-3FE7-7744-B8EE-14E58A48FB90}"/>
                </a:ext>
              </a:extLst>
            </p:cNvPr>
            <p:cNvSpPr txBox="1"/>
            <p:nvPr/>
          </p:nvSpPr>
          <p:spPr>
            <a:xfrm>
              <a:off x="6822295" y="5039302"/>
              <a:ext cx="1437508" cy="523220"/>
            </a:xfrm>
            <a:prstGeom prst="rect">
              <a:avLst/>
            </a:prstGeom>
            <a:noFill/>
            <a:ln>
              <a:noFill/>
            </a:ln>
          </p:spPr>
          <p:txBody>
            <a:bodyPr wrap="square" rtlCol="0">
              <a:spAutoFit/>
            </a:bodyPr>
            <a:lstStyle/>
            <a:p>
              <a:pPr algn="ctr"/>
              <a:r>
                <a:rPr lang="en-US" sz="1400" dirty="0"/>
                <a:t>6. Reimagine Training</a:t>
              </a:r>
            </a:p>
          </p:txBody>
        </p:sp>
      </p:grpSp>
      <p:sp>
        <p:nvSpPr>
          <p:cNvPr id="2" name="Text Placeholder 1">
            <a:extLst>
              <a:ext uri="{FF2B5EF4-FFF2-40B4-BE49-F238E27FC236}">
                <a16:creationId xmlns:a16="http://schemas.microsoft.com/office/drawing/2014/main" id="{9CB3A737-551C-1B42-8862-F3A8DDB7B382}"/>
              </a:ext>
            </a:extLst>
          </p:cNvPr>
          <p:cNvSpPr>
            <a:spLocks noGrp="1"/>
          </p:cNvSpPr>
          <p:nvPr>
            <p:ph type="body" sz="quarter" idx="16"/>
          </p:nvPr>
        </p:nvSpPr>
        <p:spPr>
          <a:ln>
            <a:noFill/>
          </a:ln>
        </p:spPr>
        <p:txBody>
          <a:bodyPr/>
          <a:lstStyle/>
          <a:p>
            <a:r>
              <a:rPr lang="en-US" sz="2000" dirty="0"/>
              <a:t>Which of the following building blocks will have the greatest positive impact in your organization?</a:t>
            </a:r>
          </a:p>
          <a:p>
            <a:pPr marL="571500" lvl="1" indent="-342900">
              <a:buFont typeface="+mj-lt"/>
              <a:buAutoNum type="alphaUcPeriod"/>
            </a:pPr>
            <a:r>
              <a:rPr lang="en-US" sz="2000" dirty="0">
                <a:solidFill>
                  <a:schemeClr val="bg2"/>
                </a:solidFill>
              </a:rPr>
              <a:t>Communication</a:t>
            </a:r>
          </a:p>
          <a:p>
            <a:pPr marL="571500" lvl="1" indent="-342900">
              <a:buFont typeface="+mj-lt"/>
              <a:buAutoNum type="alphaUcPeriod"/>
            </a:pPr>
            <a:r>
              <a:rPr lang="en-US" sz="2000" dirty="0">
                <a:solidFill>
                  <a:schemeClr val="bg2"/>
                </a:solidFill>
              </a:rPr>
              <a:t>Measure Progress</a:t>
            </a:r>
          </a:p>
          <a:p>
            <a:pPr marL="571500" lvl="1" indent="-342900">
              <a:buFont typeface="+mj-lt"/>
              <a:buAutoNum type="alphaUcPeriod"/>
            </a:pPr>
            <a:r>
              <a:rPr lang="en-US" sz="2000" dirty="0">
                <a:solidFill>
                  <a:schemeClr val="bg2"/>
                </a:solidFill>
              </a:rPr>
              <a:t>Data</a:t>
            </a:r>
          </a:p>
          <a:p>
            <a:pPr marL="571500" lvl="1" indent="-342900">
              <a:buFont typeface="+mj-lt"/>
              <a:buAutoNum type="alphaUcPeriod"/>
            </a:pPr>
            <a:r>
              <a:rPr lang="en-US" sz="2000" dirty="0">
                <a:solidFill>
                  <a:schemeClr val="bg2"/>
                </a:solidFill>
              </a:rPr>
              <a:t>Creative Recruiting</a:t>
            </a:r>
          </a:p>
          <a:p>
            <a:pPr marL="571500" lvl="1" indent="-342900">
              <a:buFont typeface="+mj-lt"/>
              <a:buAutoNum type="alphaUcPeriod"/>
            </a:pPr>
            <a:r>
              <a:rPr lang="en-US" sz="2000" dirty="0">
                <a:solidFill>
                  <a:schemeClr val="bg2"/>
                </a:solidFill>
              </a:rPr>
              <a:t>People &amp; Rewards</a:t>
            </a:r>
          </a:p>
          <a:p>
            <a:pPr marL="571500" lvl="1" indent="-342900">
              <a:buFont typeface="+mj-lt"/>
              <a:buAutoNum type="alphaUcPeriod"/>
            </a:pPr>
            <a:r>
              <a:rPr lang="en-US" sz="2000" dirty="0">
                <a:solidFill>
                  <a:schemeClr val="bg2"/>
                </a:solidFill>
              </a:rPr>
              <a:t>Reimagine Training</a:t>
            </a:r>
          </a:p>
        </p:txBody>
      </p:sp>
      <p:sp>
        <p:nvSpPr>
          <p:cNvPr id="4" name="Title 3">
            <a:extLst>
              <a:ext uri="{FF2B5EF4-FFF2-40B4-BE49-F238E27FC236}">
                <a16:creationId xmlns:a16="http://schemas.microsoft.com/office/drawing/2014/main" id="{98F10629-341F-3346-8633-78F285F4511A}"/>
              </a:ext>
            </a:extLst>
          </p:cNvPr>
          <p:cNvSpPr>
            <a:spLocks noGrp="1"/>
          </p:cNvSpPr>
          <p:nvPr>
            <p:ph type="title"/>
          </p:nvPr>
        </p:nvSpPr>
        <p:spPr/>
        <p:txBody>
          <a:bodyPr/>
          <a:lstStyle/>
          <a:p>
            <a:r>
              <a:rPr lang="en-US" dirty="0"/>
              <a:t>Poll # 2</a:t>
            </a:r>
          </a:p>
        </p:txBody>
      </p:sp>
      <p:sp>
        <p:nvSpPr>
          <p:cNvPr id="5" name="Text Placeholder 4">
            <a:extLst>
              <a:ext uri="{FF2B5EF4-FFF2-40B4-BE49-F238E27FC236}">
                <a16:creationId xmlns:a16="http://schemas.microsoft.com/office/drawing/2014/main" id="{03519A62-5FEE-6648-AC15-E0ED1BECFE57}"/>
              </a:ext>
            </a:extLst>
          </p:cNvPr>
          <p:cNvSpPr>
            <a:spLocks noGrp="1"/>
          </p:cNvSpPr>
          <p:nvPr>
            <p:ph type="body" sz="quarter" idx="22"/>
          </p:nvPr>
        </p:nvSpPr>
        <p:spPr/>
        <p:txBody>
          <a:bodyPr/>
          <a:lstStyle/>
          <a:p>
            <a:endParaRPr lang="en-US" dirty="0"/>
          </a:p>
        </p:txBody>
      </p:sp>
    </p:spTree>
    <p:extLst>
      <p:ext uri="{BB962C8B-B14F-4D97-AF65-F5344CB8AC3E}">
        <p14:creationId xmlns:p14="http://schemas.microsoft.com/office/powerpoint/2010/main" val="2663194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2527332-C263-E440-BAB7-2FDEF9BC6FD3}"/>
              </a:ext>
            </a:extLst>
          </p:cNvPr>
          <p:cNvSpPr>
            <a:spLocks noGrp="1"/>
          </p:cNvSpPr>
          <p:nvPr>
            <p:ph type="ctrTitle"/>
          </p:nvPr>
        </p:nvSpPr>
        <p:spPr/>
        <p:txBody>
          <a:bodyPr/>
          <a:lstStyle/>
          <a:p>
            <a:r>
              <a:rPr lang="en-US" dirty="0"/>
              <a:t>Questions</a:t>
            </a:r>
          </a:p>
        </p:txBody>
      </p:sp>
      <p:sp>
        <p:nvSpPr>
          <p:cNvPr id="13" name="Text Placeholder 12">
            <a:extLst>
              <a:ext uri="{FF2B5EF4-FFF2-40B4-BE49-F238E27FC236}">
                <a16:creationId xmlns:a16="http://schemas.microsoft.com/office/drawing/2014/main" id="{4D866284-6334-BC43-9906-B983BF9B17CD}"/>
              </a:ext>
            </a:extLst>
          </p:cNvPr>
          <p:cNvSpPr>
            <a:spLocks noGrp="1"/>
          </p:cNvSpPr>
          <p:nvPr>
            <p:ph type="body" sz="quarter" idx="12"/>
          </p:nvPr>
        </p:nvSpPr>
        <p:spPr>
          <a:xfrm>
            <a:off x="1015999" y="3657600"/>
            <a:ext cx="3168073" cy="990600"/>
          </a:xfrm>
        </p:spPr>
        <p:txBody>
          <a:bodyPr/>
          <a:lstStyle/>
          <a:p>
            <a:r>
              <a:rPr lang="en-US" dirty="0"/>
              <a:t>Type your question in the Q&amp;A box</a:t>
            </a:r>
          </a:p>
        </p:txBody>
      </p:sp>
      <p:pic>
        <p:nvPicPr>
          <p:cNvPr id="19" name="Picture Placeholder 18">
            <a:extLst>
              <a:ext uri="{FF2B5EF4-FFF2-40B4-BE49-F238E27FC236}">
                <a16:creationId xmlns:a16="http://schemas.microsoft.com/office/drawing/2014/main" id="{46028FBF-9A41-D24F-876E-9EAD0015124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67527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2F56A56-1665-2F43-A98B-7DE49994D8E3}"/>
              </a:ext>
            </a:extLst>
          </p:cNvPr>
          <p:cNvSpPr>
            <a:spLocks noGrp="1"/>
          </p:cNvSpPr>
          <p:nvPr>
            <p:ph type="body" sz="quarter" idx="22"/>
          </p:nvPr>
        </p:nvSpPr>
        <p:spPr/>
        <p:txBody>
          <a:bodyPr/>
          <a:lstStyle/>
          <a:p>
            <a:r>
              <a:rPr lang="en-US" dirty="0"/>
              <a:t>Best Practices for Driving Transformational Change</a:t>
            </a:r>
          </a:p>
        </p:txBody>
      </p:sp>
      <p:sp>
        <p:nvSpPr>
          <p:cNvPr id="2" name="Title 1"/>
          <p:cNvSpPr>
            <a:spLocks noGrp="1"/>
          </p:cNvSpPr>
          <p:nvPr>
            <p:ph type="title"/>
          </p:nvPr>
        </p:nvSpPr>
        <p:spPr/>
        <p:txBody>
          <a:bodyPr>
            <a:noAutofit/>
          </a:bodyPr>
          <a:lstStyle/>
          <a:p>
            <a:r>
              <a:rPr lang="en-US" dirty="0"/>
              <a:t>Becoming an Alignment Leader</a:t>
            </a:r>
            <a:r>
              <a:rPr lang="en-US" baseline="30000" dirty="0"/>
              <a:t>®</a:t>
            </a:r>
            <a:endParaRPr lang="en-US" sz="800" baseline="30000" dirty="0"/>
          </a:p>
        </p:txBody>
      </p:sp>
      <p:sp>
        <p:nvSpPr>
          <p:cNvPr id="8" name="TextBox 7"/>
          <p:cNvSpPr txBox="1"/>
          <p:nvPr/>
        </p:nvSpPr>
        <p:spPr>
          <a:xfrm>
            <a:off x="621296" y="1489353"/>
            <a:ext cx="4024886" cy="3693319"/>
          </a:xfrm>
          <a:prstGeom prst="rect">
            <a:avLst/>
          </a:prstGeom>
          <a:noFill/>
        </p:spPr>
        <p:txBody>
          <a:bodyPr wrap="square" rtlCol="0">
            <a:spAutoFit/>
          </a:bodyPr>
          <a:lstStyle/>
          <a:p>
            <a:pPr marL="342900" indent="-342900">
              <a:buFont typeface="Wingdings" pitchFamily="2" charset="2"/>
              <a:buChar char="ü"/>
            </a:pPr>
            <a:r>
              <a:rPr lang="en-US" dirty="0"/>
              <a:t>Learn how to sponsor and lead change in your organization</a:t>
            </a:r>
          </a:p>
          <a:p>
            <a:pPr marL="342900" indent="-342900">
              <a:buFont typeface="Wingdings" pitchFamily="2" charset="2"/>
              <a:buChar char="ü"/>
            </a:pPr>
            <a:endParaRPr lang="en-US" dirty="0"/>
          </a:p>
          <a:p>
            <a:pPr marL="342900" indent="-342900">
              <a:buFont typeface="Wingdings" pitchFamily="2" charset="2"/>
              <a:buChar char="ü"/>
            </a:pPr>
            <a:r>
              <a:rPr lang="en-US" dirty="0"/>
              <a:t>Consider trade-offs and choices</a:t>
            </a:r>
          </a:p>
          <a:p>
            <a:pPr marL="342900" indent="-342900">
              <a:buFont typeface="Wingdings" pitchFamily="2" charset="2"/>
              <a:buChar char="ü"/>
            </a:pPr>
            <a:endParaRPr lang="en-US" dirty="0"/>
          </a:p>
          <a:p>
            <a:pPr marL="342900" indent="-342900">
              <a:buFont typeface="Wingdings" pitchFamily="2" charset="2"/>
              <a:buChar char="ü"/>
            </a:pPr>
            <a:r>
              <a:rPr lang="en-US" dirty="0"/>
              <a:t>Drive change effectively – have the right conversations with the right people at the right time</a:t>
            </a:r>
          </a:p>
          <a:p>
            <a:pPr marL="342900" indent="-342900">
              <a:buFont typeface="Wingdings" pitchFamily="2" charset="2"/>
              <a:buChar char="ü"/>
            </a:pPr>
            <a:endParaRPr lang="en-US" dirty="0"/>
          </a:p>
          <a:p>
            <a:pPr marL="342900" indent="-342900">
              <a:buFont typeface="Wingdings" pitchFamily="2" charset="2"/>
              <a:buChar char="ü"/>
            </a:pPr>
            <a:r>
              <a:rPr lang="en-US" dirty="0"/>
              <a:t>Build “Alignment” capabilities</a:t>
            </a:r>
          </a:p>
          <a:p>
            <a:pPr marL="342900" indent="-342900">
              <a:buFont typeface="Wingdings" pitchFamily="2" charset="2"/>
              <a:buChar char="ü"/>
            </a:pPr>
            <a:endParaRPr lang="en-US" dirty="0"/>
          </a:p>
          <a:p>
            <a:pPr marL="342900" indent="-342900">
              <a:buFont typeface="Wingdings" pitchFamily="2" charset="2"/>
              <a:buChar char="ü"/>
            </a:pPr>
            <a:r>
              <a:rPr lang="en-US" dirty="0"/>
              <a:t>How to work with other change partners in your organization</a:t>
            </a:r>
          </a:p>
        </p:txBody>
      </p:sp>
      <p:sp>
        <p:nvSpPr>
          <p:cNvPr id="4" name="TextBox 3">
            <a:extLst>
              <a:ext uri="{FF2B5EF4-FFF2-40B4-BE49-F238E27FC236}">
                <a16:creationId xmlns:a16="http://schemas.microsoft.com/office/drawing/2014/main" id="{CE8543CA-5569-2149-A56D-46D00BF261C1}"/>
              </a:ext>
            </a:extLst>
          </p:cNvPr>
          <p:cNvSpPr txBox="1"/>
          <p:nvPr/>
        </p:nvSpPr>
        <p:spPr>
          <a:xfrm>
            <a:off x="607206" y="5867400"/>
            <a:ext cx="8536794" cy="400110"/>
          </a:xfrm>
          <a:prstGeom prst="rect">
            <a:avLst/>
          </a:prstGeom>
          <a:solidFill>
            <a:schemeClr val="accent3"/>
          </a:solidFill>
        </p:spPr>
        <p:txBody>
          <a:bodyPr wrap="square" rtlCol="0">
            <a:spAutoFit/>
          </a:bodyPr>
          <a:lstStyle/>
          <a:p>
            <a:pPr algn="ctr"/>
            <a:r>
              <a:rPr lang="en-US" sz="2000" i="1" dirty="0">
                <a:solidFill>
                  <a:schemeClr val="bg1"/>
                </a:solidFill>
              </a:rPr>
              <a:t>Watch your email for a link to download a copy of this practical guide</a:t>
            </a:r>
          </a:p>
        </p:txBody>
      </p:sp>
      <p:sp>
        <p:nvSpPr>
          <p:cNvPr id="6" name="AutoShape 2">
            <a:extLst>
              <a:ext uri="{FF2B5EF4-FFF2-40B4-BE49-F238E27FC236}">
                <a16:creationId xmlns:a16="http://schemas.microsoft.com/office/drawing/2014/main" id="{96BFCFB8-B2A8-A148-A704-9F160E3CA7D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descr="Graphical user interface&#10;&#10;Description automatically generated">
            <a:extLst>
              <a:ext uri="{FF2B5EF4-FFF2-40B4-BE49-F238E27FC236}">
                <a16:creationId xmlns:a16="http://schemas.microsoft.com/office/drawing/2014/main" id="{1D7CDAE4-768F-7949-A35D-3F3A7FC664F5}"/>
              </a:ext>
            </a:extLst>
          </p:cNvPr>
          <p:cNvPicPr>
            <a:picLocks noChangeAspect="1"/>
          </p:cNvPicPr>
          <p:nvPr/>
        </p:nvPicPr>
        <p:blipFill>
          <a:blip r:embed="rId3"/>
          <a:stretch>
            <a:fillRect/>
          </a:stretch>
        </p:blipFill>
        <p:spPr>
          <a:xfrm>
            <a:off x="4677277" y="921957"/>
            <a:ext cx="3915572" cy="4708813"/>
          </a:xfrm>
          <a:prstGeom prst="rect">
            <a:avLst/>
          </a:prstGeom>
        </p:spPr>
      </p:pic>
    </p:spTree>
    <p:extLst>
      <p:ext uri="{BB962C8B-B14F-4D97-AF65-F5344CB8AC3E}">
        <p14:creationId xmlns:p14="http://schemas.microsoft.com/office/powerpoint/2010/main" val="723823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973177-36F3-9B47-AF1D-435FB28CB078}"/>
              </a:ext>
            </a:extLst>
          </p:cNvPr>
          <p:cNvSpPr/>
          <p:nvPr/>
        </p:nvSpPr>
        <p:spPr>
          <a:xfrm>
            <a:off x="5397100" y="1528578"/>
            <a:ext cx="2148840" cy="2148840"/>
          </a:xfrm>
          <a:prstGeom prst="rect">
            <a:avLst/>
          </a:prstGeom>
          <a:ln w="3810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DA61FA7-EC24-4E40-A89E-F4D93C84142B}"/>
              </a:ext>
            </a:extLst>
          </p:cNvPr>
          <p:cNvSpPr/>
          <p:nvPr/>
        </p:nvSpPr>
        <p:spPr>
          <a:xfrm>
            <a:off x="2044300" y="1528578"/>
            <a:ext cx="2148840" cy="2148840"/>
          </a:xfrm>
          <a:prstGeom prst="rect">
            <a:avLst/>
          </a:prstGeom>
          <a:ln w="3810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685B7FB-1DDF-2046-A113-FA37798612F4}"/>
              </a:ext>
            </a:extLst>
          </p:cNvPr>
          <p:cNvSpPr>
            <a:spLocks noGrp="1"/>
          </p:cNvSpPr>
          <p:nvPr>
            <p:ph type="body" sz="quarter" idx="26"/>
          </p:nvPr>
        </p:nvSpPr>
        <p:spPr/>
        <p:txBody>
          <a:bodyPr/>
          <a:lstStyle/>
          <a:p>
            <a:r>
              <a:rPr lang="en-US" dirty="0"/>
              <a:t>Ken Thompson</a:t>
            </a:r>
          </a:p>
        </p:txBody>
      </p:sp>
      <p:sp>
        <p:nvSpPr>
          <p:cNvPr id="3" name="Title 2">
            <a:extLst>
              <a:ext uri="{FF2B5EF4-FFF2-40B4-BE49-F238E27FC236}">
                <a16:creationId xmlns:a16="http://schemas.microsoft.com/office/drawing/2014/main" id="{B1F96769-73EB-1040-B626-BEFD785B7093}"/>
              </a:ext>
            </a:extLst>
          </p:cNvPr>
          <p:cNvSpPr>
            <a:spLocks noGrp="1"/>
          </p:cNvSpPr>
          <p:nvPr>
            <p:ph type="title"/>
          </p:nvPr>
        </p:nvSpPr>
        <p:spPr/>
        <p:txBody>
          <a:bodyPr/>
          <a:lstStyle/>
          <a:p>
            <a:r>
              <a:rPr lang="en-US" dirty="0"/>
              <a:t>AlignOrg Solutions</a:t>
            </a:r>
          </a:p>
        </p:txBody>
      </p:sp>
      <p:sp>
        <p:nvSpPr>
          <p:cNvPr id="7" name="Text Placeholder 6">
            <a:extLst>
              <a:ext uri="{FF2B5EF4-FFF2-40B4-BE49-F238E27FC236}">
                <a16:creationId xmlns:a16="http://schemas.microsoft.com/office/drawing/2014/main" id="{CB07A00E-8FC1-614F-80DF-786F9A6DACE5}"/>
              </a:ext>
            </a:extLst>
          </p:cNvPr>
          <p:cNvSpPr>
            <a:spLocks noGrp="1"/>
          </p:cNvSpPr>
          <p:nvPr>
            <p:ph type="body" sz="quarter" idx="25"/>
          </p:nvPr>
        </p:nvSpPr>
        <p:spPr>
          <a:xfrm>
            <a:off x="1952090" y="4339603"/>
            <a:ext cx="2619910" cy="739775"/>
          </a:xfrm>
        </p:spPr>
        <p:txBody>
          <a:bodyPr/>
          <a:lstStyle/>
          <a:p>
            <a:pPr marL="0">
              <a:spcAft>
                <a:spcPts val="0"/>
              </a:spcAft>
            </a:pPr>
            <a:r>
              <a:rPr lang="en-US" altLang="en-US" kern="0" dirty="0">
                <a:latin typeface="Arial" panose="020B0604020202020204"/>
                <a:ea typeface="ＭＳ Ｐゴシック" panose="020B0600070205080204" pitchFamily="34" charset="-128"/>
                <a:cs typeface="+mn-cs"/>
                <a:hlinkClick r:id="rId3">
                  <a:extLst>
                    <a:ext uri="{A12FA001-AC4F-418D-AE19-62706E023703}">
                      <ahyp:hlinkClr xmlns:ahyp="http://schemas.microsoft.com/office/drawing/2018/hyperlinkcolor" val="tx"/>
                    </a:ext>
                  </a:extLst>
                </a:hlinkClick>
              </a:rPr>
              <a:t>ken.thompson@alignorg.com</a:t>
            </a:r>
            <a:r>
              <a:rPr lang="en-US" altLang="en-US" kern="0" dirty="0">
                <a:latin typeface="Arial" panose="020B0604020202020204"/>
                <a:ea typeface="ＭＳ Ｐゴシック" panose="020B0600070205080204" pitchFamily="34" charset="-128"/>
                <a:cs typeface="+mn-cs"/>
              </a:rPr>
              <a:t> </a:t>
            </a:r>
          </a:p>
          <a:p>
            <a:pPr marL="0">
              <a:spcAft>
                <a:spcPts val="0"/>
              </a:spcAft>
            </a:pPr>
            <a:r>
              <a:rPr lang="en-US" altLang="en-US" kern="0" dirty="0">
                <a:solidFill>
                  <a:schemeClr val="bg2"/>
                </a:solidFill>
                <a:latin typeface="Arial" panose="020B0604020202020204"/>
                <a:ea typeface="ＭＳ Ｐゴシック" panose="020B0600070205080204" pitchFamily="34" charset="-128"/>
                <a:cs typeface="+mn-cs"/>
                <a:hlinkClick r:id="rId4">
                  <a:extLst>
                    <a:ext uri="{A12FA001-AC4F-418D-AE19-62706E023703}">
                      <ahyp:hlinkClr xmlns:ahyp="http://schemas.microsoft.com/office/drawing/2018/hyperlinkcolor" val="tx"/>
                    </a:ext>
                  </a:extLst>
                </a:hlinkClick>
              </a:rPr>
              <a:t>www.alignorg.com</a:t>
            </a:r>
            <a:endParaRPr lang="en-US" altLang="en-US" kern="0" dirty="0">
              <a:solidFill>
                <a:schemeClr val="bg2"/>
              </a:solidFill>
              <a:latin typeface="Arial" panose="020B0604020202020204"/>
              <a:ea typeface="ＭＳ Ｐゴシック" panose="020B0600070205080204" pitchFamily="34" charset="-128"/>
              <a:cs typeface="+mn-cs"/>
            </a:endParaRPr>
          </a:p>
          <a:p>
            <a:endParaRPr lang="en-US" dirty="0"/>
          </a:p>
        </p:txBody>
      </p:sp>
      <p:sp>
        <p:nvSpPr>
          <p:cNvPr id="8" name="Text Placeholder 7">
            <a:extLst>
              <a:ext uri="{FF2B5EF4-FFF2-40B4-BE49-F238E27FC236}">
                <a16:creationId xmlns:a16="http://schemas.microsoft.com/office/drawing/2014/main" id="{D57DEF79-4DBB-2D41-B103-FA26F8F6C493}"/>
              </a:ext>
            </a:extLst>
          </p:cNvPr>
          <p:cNvSpPr>
            <a:spLocks noGrp="1"/>
          </p:cNvSpPr>
          <p:nvPr>
            <p:ph type="body" sz="quarter" idx="27"/>
          </p:nvPr>
        </p:nvSpPr>
        <p:spPr/>
        <p:txBody>
          <a:bodyPr/>
          <a:lstStyle/>
          <a:p>
            <a:r>
              <a:rPr lang="en-US" dirty="0"/>
              <a:t>Sharon Moura</a:t>
            </a:r>
          </a:p>
        </p:txBody>
      </p:sp>
      <p:sp>
        <p:nvSpPr>
          <p:cNvPr id="9" name="Text Placeholder 8">
            <a:extLst>
              <a:ext uri="{FF2B5EF4-FFF2-40B4-BE49-F238E27FC236}">
                <a16:creationId xmlns:a16="http://schemas.microsoft.com/office/drawing/2014/main" id="{24FDDFE2-4895-3341-AA39-59538CC7EDB8}"/>
              </a:ext>
            </a:extLst>
          </p:cNvPr>
          <p:cNvSpPr>
            <a:spLocks noGrp="1"/>
          </p:cNvSpPr>
          <p:nvPr>
            <p:ph type="body" sz="quarter" idx="28"/>
          </p:nvPr>
        </p:nvSpPr>
        <p:spPr>
          <a:xfrm>
            <a:off x="5322014" y="4314996"/>
            <a:ext cx="2619910" cy="739775"/>
          </a:xfrm>
        </p:spPr>
        <p:txBody>
          <a:bodyPr/>
          <a:lstStyle/>
          <a:p>
            <a:pPr marL="0" lvl="0">
              <a:spcAft>
                <a:spcPts val="0"/>
              </a:spcAft>
            </a:pPr>
            <a:r>
              <a:rPr lang="en-US" altLang="en-US" kern="0" dirty="0">
                <a:latin typeface="Arial" panose="020B0604020202020204"/>
                <a:ea typeface="ＭＳ Ｐゴシック" panose="020B0600070205080204" pitchFamily="34" charset="-128"/>
                <a:cs typeface="+mn-cs"/>
                <a:hlinkClick r:id="rId5">
                  <a:extLst>
                    <a:ext uri="{A12FA001-AC4F-418D-AE19-62706E023703}">
                      <ahyp:hlinkClr xmlns:ahyp="http://schemas.microsoft.com/office/drawing/2018/hyperlinkcolor" val="tx"/>
                    </a:ext>
                  </a:extLst>
                </a:hlinkClick>
              </a:rPr>
              <a:t>sharon.moura@alignorg.com</a:t>
            </a:r>
            <a:endParaRPr lang="en-US" altLang="en-US" kern="0" dirty="0">
              <a:latin typeface="Arial" panose="020B0604020202020204"/>
              <a:ea typeface="ＭＳ Ｐゴシック" panose="020B0600070205080204" pitchFamily="34" charset="-128"/>
              <a:cs typeface="+mn-cs"/>
            </a:endParaRPr>
          </a:p>
          <a:p>
            <a:pPr marL="0" lvl="0">
              <a:spcAft>
                <a:spcPts val="0"/>
              </a:spcAft>
            </a:pPr>
            <a:r>
              <a:rPr lang="en-US" altLang="en-US" kern="0" dirty="0">
                <a:solidFill>
                  <a:srgbClr val="4D4852"/>
                </a:solidFill>
                <a:latin typeface="Arial" panose="020B0604020202020204"/>
                <a:ea typeface="ＭＳ Ｐゴシック" panose="020B0600070205080204" pitchFamily="34" charset="-128"/>
                <a:cs typeface="+mn-cs"/>
                <a:hlinkClick r:id="rId4"/>
              </a:rPr>
              <a:t>www.alignorg.com</a:t>
            </a:r>
            <a:endParaRPr lang="en-US" altLang="en-US" kern="0" dirty="0">
              <a:solidFill>
                <a:srgbClr val="4D4852"/>
              </a:solidFill>
              <a:latin typeface="Arial" panose="020B0604020202020204"/>
              <a:ea typeface="ＭＳ Ｐゴシック" panose="020B0600070205080204" pitchFamily="34" charset="-128"/>
              <a:cs typeface="+mn-cs"/>
            </a:endParaRPr>
          </a:p>
        </p:txBody>
      </p:sp>
      <p:pic>
        <p:nvPicPr>
          <p:cNvPr id="12" name="Picture Placeholder 11" descr="A person wearing glasses&#10;&#10;Description automatically generated with medium confidence">
            <a:extLst>
              <a:ext uri="{FF2B5EF4-FFF2-40B4-BE49-F238E27FC236}">
                <a16:creationId xmlns:a16="http://schemas.microsoft.com/office/drawing/2014/main" id="{E7A9B62A-1ACA-414D-A99D-774636C5F990}"/>
              </a:ext>
            </a:extLst>
          </p:cNvPr>
          <p:cNvPicPr>
            <a:picLocks noGrp="1" noChangeAspect="1"/>
          </p:cNvPicPr>
          <p:nvPr>
            <p:ph type="pic" sz="quarter" idx="23"/>
          </p:nvPr>
        </p:nvPicPr>
        <p:blipFill>
          <a:blip r:embed="rId6" cstate="screen">
            <a:extLst>
              <a:ext uri="{28A0092B-C50C-407E-A947-70E740481C1C}">
                <a14:useLocalDpi xmlns:a14="http://schemas.microsoft.com/office/drawing/2010/main"/>
              </a:ext>
            </a:extLst>
          </a:blip>
          <a:srcRect/>
          <a:stretch>
            <a:fillRect/>
          </a:stretch>
        </p:blipFill>
        <p:spPr/>
      </p:pic>
      <p:pic>
        <p:nvPicPr>
          <p:cNvPr id="14" name="Picture Placeholder 13">
            <a:extLst>
              <a:ext uri="{FF2B5EF4-FFF2-40B4-BE49-F238E27FC236}">
                <a16:creationId xmlns:a16="http://schemas.microsoft.com/office/drawing/2014/main" id="{7DC32FE2-2B04-B342-A56F-8D365A88644D}"/>
              </a:ext>
            </a:extLst>
          </p:cNvPr>
          <p:cNvPicPr>
            <a:picLocks noGrp="1" noChangeAspect="1"/>
          </p:cNvPicPr>
          <p:nvPr>
            <p:ph type="pic" sz="quarter" idx="24"/>
          </p:nvPr>
        </p:nvPicPr>
        <p:blipFill>
          <a:blip r:embed="rId7"/>
          <a:srcRect/>
          <a:stretch/>
        </p:blipFill>
        <p:spPr>
          <a:xfrm>
            <a:off x="5488540" y="1625443"/>
            <a:ext cx="1965960" cy="1965960"/>
          </a:xfrm>
        </p:spPr>
      </p:pic>
    </p:spTree>
    <p:extLst>
      <p:ext uri="{BB962C8B-B14F-4D97-AF65-F5344CB8AC3E}">
        <p14:creationId xmlns:p14="http://schemas.microsoft.com/office/powerpoint/2010/main" val="638207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D1D6F5-CEB0-2443-8361-6AD322FBA8C5}"/>
              </a:ext>
            </a:extLst>
          </p:cNvPr>
          <p:cNvSpPr>
            <a:spLocks noGrp="1"/>
          </p:cNvSpPr>
          <p:nvPr>
            <p:ph type="title"/>
          </p:nvPr>
        </p:nvSpPr>
        <p:spPr/>
        <p:txBody>
          <a:bodyPr/>
          <a:lstStyle/>
          <a:p>
            <a:r>
              <a:rPr lang="en-US" dirty="0"/>
              <a:t>Learnings from Great Organizations</a:t>
            </a:r>
            <a:br>
              <a:rPr lang="en-US" dirty="0"/>
            </a:br>
            <a:endParaRPr lang="en-US" dirty="0"/>
          </a:p>
        </p:txBody>
      </p:sp>
      <p:pic>
        <p:nvPicPr>
          <p:cNvPr id="8197" name="Picture 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0" y="3383161"/>
            <a:ext cx="95250" cy="4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8" name="Picture 9"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13" y="3383161"/>
            <a:ext cx="95250" cy="4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9" name="Picture 1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838" y="3306961"/>
            <a:ext cx="95250" cy="4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14" name="Picture 3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45098" y="5508819"/>
            <a:ext cx="1117600" cy="741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15" name="Picture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7502" y="2083647"/>
            <a:ext cx="1456529" cy="754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16" name="Picture 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544602" y="2105101"/>
            <a:ext cx="2147888" cy="881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9764" y="1329109"/>
            <a:ext cx="1222054" cy="684350"/>
          </a:xfrm>
          <a:prstGeom prst="rect">
            <a:avLst/>
          </a:prstGeom>
        </p:spPr>
      </p:pic>
      <p:pic>
        <p:nvPicPr>
          <p:cNvPr id="3" name="Picture 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146407" y="2633100"/>
            <a:ext cx="1321626" cy="577392"/>
          </a:xfrm>
          <a:prstGeom prst="rect">
            <a:avLst/>
          </a:prstGeom>
        </p:spPr>
      </p:pic>
      <p:pic>
        <p:nvPicPr>
          <p:cNvPr id="4" name="Picture 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93489" y="3200276"/>
            <a:ext cx="1523343" cy="766492"/>
          </a:xfrm>
          <a:prstGeom prst="rect">
            <a:avLst/>
          </a:prstGeom>
        </p:spPr>
      </p:pic>
      <p:pic>
        <p:nvPicPr>
          <p:cNvPr id="6" name="Picture 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71668" y="3068747"/>
            <a:ext cx="890870" cy="472054"/>
          </a:xfrm>
          <a:prstGeom prst="rect">
            <a:avLst/>
          </a:prstGeom>
        </p:spPr>
      </p:pic>
      <p:pic>
        <p:nvPicPr>
          <p:cNvPr id="7" name="Picture 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534954" y="2191042"/>
            <a:ext cx="1636713" cy="664915"/>
          </a:xfrm>
          <a:prstGeom prst="rect">
            <a:avLst/>
          </a:prstGeom>
        </p:spPr>
      </p:pic>
      <p:pic>
        <p:nvPicPr>
          <p:cNvPr id="9" name="Picture 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930319" y="1024949"/>
            <a:ext cx="1193758" cy="874815"/>
          </a:xfrm>
          <a:prstGeom prst="rect">
            <a:avLst/>
          </a:prstGeom>
        </p:spPr>
      </p:pic>
      <p:pic>
        <p:nvPicPr>
          <p:cNvPr id="11" name="Picture 10">
            <a:extLst>
              <a:ext uri="{FF2B5EF4-FFF2-40B4-BE49-F238E27FC236}">
                <a16:creationId xmlns:a16="http://schemas.microsoft.com/office/drawing/2014/main" id="{E4CF375C-94F0-A44A-814C-5CCAE35C286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352194" y="4282292"/>
            <a:ext cx="1388695" cy="499930"/>
          </a:xfrm>
          <a:prstGeom prst="rect">
            <a:avLst/>
          </a:prstGeom>
        </p:spPr>
      </p:pic>
      <p:pic>
        <p:nvPicPr>
          <p:cNvPr id="13" name="Picture 12">
            <a:extLst>
              <a:ext uri="{FF2B5EF4-FFF2-40B4-BE49-F238E27FC236}">
                <a16:creationId xmlns:a16="http://schemas.microsoft.com/office/drawing/2014/main" id="{3D3093ED-E4DF-B04B-8641-F4707164278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093068" y="3450108"/>
            <a:ext cx="2246630" cy="389650"/>
          </a:xfrm>
          <a:prstGeom prst="rect">
            <a:avLst/>
          </a:prstGeom>
        </p:spPr>
      </p:pic>
      <p:pic>
        <p:nvPicPr>
          <p:cNvPr id="15" name="Picture 14">
            <a:extLst>
              <a:ext uri="{FF2B5EF4-FFF2-40B4-BE49-F238E27FC236}">
                <a16:creationId xmlns:a16="http://schemas.microsoft.com/office/drawing/2014/main" id="{F8F4AFD2-1947-0C49-9E0A-6E3EBE08730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103681" y="4333310"/>
            <a:ext cx="1732659" cy="565821"/>
          </a:xfrm>
          <a:prstGeom prst="rect">
            <a:avLst/>
          </a:prstGeom>
        </p:spPr>
      </p:pic>
      <p:pic>
        <p:nvPicPr>
          <p:cNvPr id="17" name="Picture 16">
            <a:extLst>
              <a:ext uri="{FF2B5EF4-FFF2-40B4-BE49-F238E27FC236}">
                <a16:creationId xmlns:a16="http://schemas.microsoft.com/office/drawing/2014/main" id="{35AB06A5-D72A-9A48-A11A-38F83745079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624801" y="1154532"/>
            <a:ext cx="742238" cy="742238"/>
          </a:xfrm>
          <a:prstGeom prst="rect">
            <a:avLst/>
          </a:prstGeom>
        </p:spPr>
      </p:pic>
      <p:pic>
        <p:nvPicPr>
          <p:cNvPr id="18" name="Picture 17">
            <a:extLst>
              <a:ext uri="{FF2B5EF4-FFF2-40B4-BE49-F238E27FC236}">
                <a16:creationId xmlns:a16="http://schemas.microsoft.com/office/drawing/2014/main" id="{8AC6679F-6BB7-CB4B-9A96-D1AC58A0107F}"/>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970011" y="5210517"/>
            <a:ext cx="2619796" cy="694246"/>
          </a:xfrm>
          <a:prstGeom prst="rect">
            <a:avLst/>
          </a:prstGeom>
        </p:spPr>
      </p:pic>
      <p:pic>
        <p:nvPicPr>
          <p:cNvPr id="20" name="Picture 19">
            <a:extLst>
              <a:ext uri="{FF2B5EF4-FFF2-40B4-BE49-F238E27FC236}">
                <a16:creationId xmlns:a16="http://schemas.microsoft.com/office/drawing/2014/main" id="{86EA8087-CADC-A845-BE77-076E4E775410}"/>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503772" y="4282292"/>
            <a:ext cx="2068228" cy="737668"/>
          </a:xfrm>
          <a:prstGeom prst="rect">
            <a:avLst/>
          </a:prstGeom>
        </p:spPr>
      </p:pic>
      <p:pic>
        <p:nvPicPr>
          <p:cNvPr id="21" name="Picture 20">
            <a:extLst>
              <a:ext uri="{FF2B5EF4-FFF2-40B4-BE49-F238E27FC236}">
                <a16:creationId xmlns:a16="http://schemas.microsoft.com/office/drawing/2014/main" id="{37319B0E-A080-0445-B92C-6C9A8A3161D1}"/>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97502" y="5196989"/>
            <a:ext cx="2147596" cy="445233"/>
          </a:xfrm>
          <a:prstGeom prst="rect">
            <a:avLst/>
          </a:prstGeom>
        </p:spPr>
      </p:pic>
      <p:pic>
        <p:nvPicPr>
          <p:cNvPr id="5" name="Picture 4">
            <a:extLst>
              <a:ext uri="{FF2B5EF4-FFF2-40B4-BE49-F238E27FC236}">
                <a16:creationId xmlns:a16="http://schemas.microsoft.com/office/drawing/2014/main" id="{A9A6EE8A-DF73-7B49-AEA0-751E2A5AAECE}"/>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021246" y="5188334"/>
            <a:ext cx="1689510" cy="895440"/>
          </a:xfrm>
          <a:prstGeom prst="rect">
            <a:avLst/>
          </a:prstGeom>
        </p:spPr>
      </p:pic>
      <p:pic>
        <p:nvPicPr>
          <p:cNvPr id="14" name="Picture 13">
            <a:extLst>
              <a:ext uri="{FF2B5EF4-FFF2-40B4-BE49-F238E27FC236}">
                <a16:creationId xmlns:a16="http://schemas.microsoft.com/office/drawing/2014/main" id="{56D6EF34-746C-1947-A2FE-8400686E68E6}"/>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786840" y="2995893"/>
            <a:ext cx="779131" cy="1045912"/>
          </a:xfrm>
          <a:prstGeom prst="rect">
            <a:avLst/>
          </a:prstGeom>
        </p:spPr>
      </p:pic>
      <p:pic>
        <p:nvPicPr>
          <p:cNvPr id="29" name="Picture 28">
            <a:extLst>
              <a:ext uri="{FF2B5EF4-FFF2-40B4-BE49-F238E27FC236}">
                <a16:creationId xmlns:a16="http://schemas.microsoft.com/office/drawing/2014/main" id="{8D20C187-D111-9E40-B256-870C91A731ED}"/>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2645098" y="1330280"/>
            <a:ext cx="1416423" cy="423538"/>
          </a:xfrm>
          <a:prstGeom prst="rect">
            <a:avLst/>
          </a:prstGeom>
        </p:spPr>
      </p:pic>
      <p:pic>
        <p:nvPicPr>
          <p:cNvPr id="30" name="Picture 29">
            <a:extLst>
              <a:ext uri="{FF2B5EF4-FFF2-40B4-BE49-F238E27FC236}">
                <a16:creationId xmlns:a16="http://schemas.microsoft.com/office/drawing/2014/main" id="{01F34E90-1A9F-7A4B-96C4-7A6C9DDD7FE3}"/>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7254495" y="1766505"/>
            <a:ext cx="1476537" cy="577392"/>
          </a:xfrm>
          <a:prstGeom prst="rect">
            <a:avLst/>
          </a:prstGeom>
        </p:spPr>
      </p:pic>
      <p:pic>
        <p:nvPicPr>
          <p:cNvPr id="27" name="Picture 4" descr="Home | Silicon Valley Bank">
            <a:extLst>
              <a:ext uri="{FF2B5EF4-FFF2-40B4-BE49-F238E27FC236}">
                <a16:creationId xmlns:a16="http://schemas.microsoft.com/office/drawing/2014/main" id="{51CAD837-4709-EE42-B0B6-45E2EA93B461}"/>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5970011" y="6193966"/>
            <a:ext cx="890768" cy="5277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254B7642-0374-204C-ACCF-D93A632A92E0}"/>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271936" y="5866697"/>
            <a:ext cx="598728" cy="598728"/>
          </a:xfrm>
          <a:prstGeom prst="rect">
            <a:avLst/>
          </a:prstGeom>
        </p:spPr>
      </p:pic>
      <p:pic>
        <p:nvPicPr>
          <p:cNvPr id="31" name="Picture 2" descr="Citrix: People-centric solutions for a better way to work - Citrix">
            <a:extLst>
              <a:ext uri="{FF2B5EF4-FFF2-40B4-BE49-F238E27FC236}">
                <a16:creationId xmlns:a16="http://schemas.microsoft.com/office/drawing/2014/main" id="{81F87172-6C0A-A347-9842-69D859DA235B}"/>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595520" y="4282292"/>
            <a:ext cx="1060341" cy="55667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3A25CA6A-B80C-A94E-A6A1-A902EFEA888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7465155" y="1065109"/>
            <a:ext cx="1272444" cy="453158"/>
          </a:xfrm>
          <a:prstGeom prst="rect">
            <a:avLst/>
          </a:prstGeom>
        </p:spPr>
      </p:pic>
      <p:pic>
        <p:nvPicPr>
          <p:cNvPr id="33" name="Picture 2" descr="Marlin Capital Solutions - Company Profile | Equipment Finance Advisor">
            <a:extLst>
              <a:ext uri="{FF2B5EF4-FFF2-40B4-BE49-F238E27FC236}">
                <a16:creationId xmlns:a16="http://schemas.microsoft.com/office/drawing/2014/main" id="{BC8B2A36-F6DB-3540-8E93-E4714A59BFD9}"/>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4722559" y="3719990"/>
            <a:ext cx="1221078" cy="52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4873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D93D4-E980-AC4D-8A7B-AD1EAB2C7312}"/>
              </a:ext>
            </a:extLst>
          </p:cNvPr>
          <p:cNvSpPr>
            <a:spLocks noGrp="1"/>
          </p:cNvSpPr>
          <p:nvPr>
            <p:ph type="ctrTitle"/>
          </p:nvPr>
        </p:nvSpPr>
        <p:spPr>
          <a:xfrm>
            <a:off x="1016000" y="2078183"/>
            <a:ext cx="3403600" cy="1431780"/>
          </a:xfrm>
        </p:spPr>
        <p:txBody>
          <a:bodyPr/>
          <a:lstStyle/>
          <a:p>
            <a:r>
              <a:rPr lang="en-US" dirty="0"/>
              <a:t>DEI - Diversity, Equity, and Inclusion</a:t>
            </a:r>
          </a:p>
        </p:txBody>
      </p:sp>
      <p:sp>
        <p:nvSpPr>
          <p:cNvPr id="3" name="Text Placeholder 2">
            <a:extLst>
              <a:ext uri="{FF2B5EF4-FFF2-40B4-BE49-F238E27FC236}">
                <a16:creationId xmlns:a16="http://schemas.microsoft.com/office/drawing/2014/main" id="{02E3F7A8-91AE-6A49-A187-1824E14412A7}"/>
              </a:ext>
            </a:extLst>
          </p:cNvPr>
          <p:cNvSpPr>
            <a:spLocks noGrp="1"/>
          </p:cNvSpPr>
          <p:nvPr>
            <p:ph type="body" sz="quarter" idx="12"/>
          </p:nvPr>
        </p:nvSpPr>
        <p:spPr/>
        <p:txBody>
          <a:bodyPr/>
          <a:lstStyle/>
          <a:p>
            <a:r>
              <a:rPr lang="en-US" dirty="0"/>
              <a:t>Why it matters</a:t>
            </a:r>
          </a:p>
        </p:txBody>
      </p:sp>
      <p:pic>
        <p:nvPicPr>
          <p:cNvPr id="5" name="Picture Placeholder 4">
            <a:extLst>
              <a:ext uri="{FF2B5EF4-FFF2-40B4-BE49-F238E27FC236}">
                <a16:creationId xmlns:a16="http://schemas.microsoft.com/office/drawing/2014/main" id="{34DE1054-E06A-C440-89B9-02B079FEA02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4890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3D47F8-C527-F54E-A66F-4D24F5DB5F44}"/>
              </a:ext>
            </a:extLst>
          </p:cNvPr>
          <p:cNvSpPr>
            <a:spLocks noGrp="1"/>
          </p:cNvSpPr>
          <p:nvPr>
            <p:ph type="body" sz="quarter" idx="22"/>
          </p:nvPr>
        </p:nvSpPr>
        <p:spPr/>
        <p:txBody>
          <a:bodyPr/>
          <a:lstStyle/>
          <a:p>
            <a:r>
              <a:rPr lang="en-US" dirty="0"/>
              <a:t>McKinsey study of 366 public companies, </a:t>
            </a:r>
            <a:r>
              <a:rPr lang="en-US" i="1" dirty="0"/>
              <a:t>Diversity Matters, 2014</a:t>
            </a:r>
          </a:p>
        </p:txBody>
      </p:sp>
      <p:sp>
        <p:nvSpPr>
          <p:cNvPr id="3" name="Title 2">
            <a:extLst>
              <a:ext uri="{FF2B5EF4-FFF2-40B4-BE49-F238E27FC236}">
                <a16:creationId xmlns:a16="http://schemas.microsoft.com/office/drawing/2014/main" id="{48321B1F-F9E8-B642-B52D-1A761DBE4A90}"/>
              </a:ext>
            </a:extLst>
          </p:cNvPr>
          <p:cNvSpPr>
            <a:spLocks noGrp="1"/>
          </p:cNvSpPr>
          <p:nvPr>
            <p:ph type="title"/>
          </p:nvPr>
        </p:nvSpPr>
        <p:spPr/>
        <p:txBody>
          <a:bodyPr/>
          <a:lstStyle/>
          <a:p>
            <a:r>
              <a:rPr lang="en-US" dirty="0"/>
              <a:t>DEI Trends…why it matters</a:t>
            </a:r>
          </a:p>
        </p:txBody>
      </p:sp>
      <p:sp>
        <p:nvSpPr>
          <p:cNvPr id="4" name="Text Placeholder 3">
            <a:extLst>
              <a:ext uri="{FF2B5EF4-FFF2-40B4-BE49-F238E27FC236}">
                <a16:creationId xmlns:a16="http://schemas.microsoft.com/office/drawing/2014/main" id="{15EEFADC-2145-5541-A2BD-A01B1D46B91C}"/>
              </a:ext>
            </a:extLst>
          </p:cNvPr>
          <p:cNvSpPr>
            <a:spLocks noGrp="1"/>
          </p:cNvSpPr>
          <p:nvPr>
            <p:ph type="body" sz="quarter" idx="23"/>
          </p:nvPr>
        </p:nvSpPr>
        <p:spPr>
          <a:xfrm>
            <a:off x="607295" y="1188455"/>
            <a:ext cx="8130081" cy="1003600"/>
          </a:xfrm>
        </p:spPr>
        <p:txBody>
          <a:bodyPr/>
          <a:lstStyle/>
          <a:p>
            <a:r>
              <a:rPr lang="en-US" dirty="0"/>
              <a:t>Companies in the top quartile for racial and ethnic diversity are 35% more likely to have financial returns above their respective national industry medians.</a:t>
            </a:r>
          </a:p>
          <a:p>
            <a:endParaRPr lang="en-US" dirty="0"/>
          </a:p>
        </p:txBody>
      </p:sp>
      <p:pic>
        <p:nvPicPr>
          <p:cNvPr id="6" name="Picture 5" descr="A picture containing graphical user interface&#10;&#10;Description automatically generated">
            <a:extLst>
              <a:ext uri="{FF2B5EF4-FFF2-40B4-BE49-F238E27FC236}">
                <a16:creationId xmlns:a16="http://schemas.microsoft.com/office/drawing/2014/main" id="{A667CCAE-3D78-F642-B926-176CFC5363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7366" y="2313573"/>
            <a:ext cx="5705635" cy="4052065"/>
          </a:xfrm>
          <a:prstGeom prst="rect">
            <a:avLst/>
          </a:prstGeom>
          <a:ln>
            <a:solidFill>
              <a:schemeClr val="bg2"/>
            </a:solidFill>
          </a:ln>
        </p:spPr>
      </p:pic>
      <p:sp>
        <p:nvSpPr>
          <p:cNvPr id="7" name="Text Placeholder 3">
            <a:extLst>
              <a:ext uri="{FF2B5EF4-FFF2-40B4-BE49-F238E27FC236}">
                <a16:creationId xmlns:a16="http://schemas.microsoft.com/office/drawing/2014/main" id="{BA41C977-435C-CF4F-A7F0-642182AA1F42}"/>
              </a:ext>
            </a:extLst>
          </p:cNvPr>
          <p:cNvSpPr txBox="1">
            <a:spLocks/>
          </p:cNvSpPr>
          <p:nvPr/>
        </p:nvSpPr>
        <p:spPr>
          <a:xfrm>
            <a:off x="607206" y="2192054"/>
            <a:ext cx="2536828" cy="3294345"/>
          </a:xfrm>
          <a:prstGeom prst="rect">
            <a:avLst/>
          </a:prstGeom>
        </p:spPr>
        <p:txBody>
          <a:bodyPr vert="horz" lIns="91440" tIns="45720" rIns="91440" bIns="45720" rtlCol="0">
            <a:noAutofit/>
          </a:bodyPr>
          <a:lstStyle>
            <a:lvl1pPr marL="1524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sz="1800" kern="1200" noProof="0">
                <a:solidFill>
                  <a:schemeClr val="tx1"/>
                </a:solidFill>
                <a:latin typeface="Arial" panose="020B0604020202020204" pitchFamily="34" charset="0"/>
                <a:ea typeface="+mn-ea"/>
                <a:cs typeface="Arial" panose="020B0604020202020204" pitchFamily="34" charset="0"/>
              </a:defRPr>
            </a:lvl1pPr>
            <a:lvl2pPr marL="3810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sz="1600" kern="1200" noProof="0">
                <a:solidFill>
                  <a:schemeClr val="tx1"/>
                </a:solidFill>
                <a:latin typeface="Arial" panose="020B0604020202020204" pitchFamily="34" charset="0"/>
                <a:ea typeface="+mn-ea"/>
                <a:cs typeface="Arial" panose="020B0604020202020204" pitchFamily="34" charset="0"/>
              </a:defRPr>
            </a:lvl2pPr>
            <a:lvl3pPr marL="6096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sz="1400" kern="1200" noProof="0">
                <a:solidFill>
                  <a:schemeClr val="tx1"/>
                </a:solidFill>
                <a:latin typeface="Arial" panose="020B0604020202020204" pitchFamily="34" charset="0"/>
                <a:ea typeface="+mn-ea"/>
                <a:cs typeface="Arial" panose="020B0604020202020204" pitchFamily="34" charset="0"/>
              </a:defRPr>
            </a:lvl3pPr>
            <a:lvl4pPr marL="8382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sz="1200" kern="1200" noProof="0">
                <a:solidFill>
                  <a:schemeClr val="tx1"/>
                </a:solidFill>
                <a:latin typeface="Arial" panose="020B0604020202020204" pitchFamily="34" charset="0"/>
                <a:ea typeface="+mn-ea"/>
                <a:cs typeface="Arial" panose="020B0604020202020204" pitchFamily="34" charset="0"/>
              </a:defRPr>
            </a:lvl4pPr>
            <a:lvl5pPr marL="1066800" marR="0" indent="-152400" algn="l" defTabSz="914400" rtl="0" eaLnBrk="1" fontAlgn="auto" latinLnBrk="0" hangingPunct="1">
              <a:lnSpc>
                <a:spcPct val="100000"/>
              </a:lnSpc>
              <a:spcBef>
                <a:spcPts val="0"/>
              </a:spcBef>
              <a:spcAft>
                <a:spcPts val="600"/>
              </a:spcAft>
              <a:buClrTx/>
              <a:buSzTx/>
              <a:buFont typeface="Wingdings" pitchFamily="2" charset="2"/>
              <a:buChar char="§"/>
              <a:tabLst/>
              <a:defRPr lang="en-US" sz="1000" kern="1200" noProof="0">
                <a:solidFill>
                  <a:schemeClr val="tx1"/>
                </a:solidFill>
                <a:latin typeface="Arial" panose="020B0604020202020204" pitchFamily="34" charset="0"/>
                <a:ea typeface="+mn-ea"/>
                <a:cs typeface="Arial" panose="020B0604020202020204" pitchFamily="34" charset="0"/>
              </a:defRPr>
            </a:lvl5pPr>
            <a:lvl6pPr marL="1143000" indent="-228600" algn="l" defTabSz="914400" rtl="0" eaLnBrk="1" latinLnBrk="0" hangingPunct="1">
              <a:lnSpc>
                <a:spcPct val="100000"/>
              </a:lnSpc>
              <a:spcBef>
                <a:spcPts val="0"/>
              </a:spcBef>
              <a:spcAft>
                <a:spcPts val="600"/>
              </a:spcAft>
              <a:buFont typeface="Arial" panose="020B0604020202020204" pitchFamily="34" charset="0"/>
              <a:buNone/>
              <a:defRPr sz="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Companies in the top quartile for gender diversity are 15% more likely to have financial returns above their respective national industry medians (exhibit).</a:t>
            </a:r>
          </a:p>
          <a:p>
            <a:endParaRPr lang="en-US" dirty="0"/>
          </a:p>
          <a:p>
            <a:endParaRPr lang="en-US" dirty="0"/>
          </a:p>
        </p:txBody>
      </p:sp>
    </p:spTree>
    <p:extLst>
      <p:ext uri="{BB962C8B-B14F-4D97-AF65-F5344CB8AC3E}">
        <p14:creationId xmlns:p14="http://schemas.microsoft.com/office/powerpoint/2010/main" val="2324843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3D47F8-C527-F54E-A66F-4D24F5DB5F44}"/>
              </a:ext>
            </a:extLst>
          </p:cNvPr>
          <p:cNvSpPr>
            <a:spLocks noGrp="1"/>
          </p:cNvSpPr>
          <p:nvPr>
            <p:ph type="body" sz="quarter" idx="22"/>
          </p:nvPr>
        </p:nvSpPr>
        <p:spPr/>
        <p:txBody>
          <a:bodyPr/>
          <a:lstStyle/>
          <a:p>
            <a:r>
              <a:rPr lang="en-US" dirty="0"/>
              <a:t>McKinsey study of 366 public companies, </a:t>
            </a:r>
            <a:r>
              <a:rPr lang="en-US" i="1" dirty="0"/>
              <a:t>Diversity Matters, 2014</a:t>
            </a:r>
          </a:p>
        </p:txBody>
      </p:sp>
      <p:sp>
        <p:nvSpPr>
          <p:cNvPr id="3" name="Title 2">
            <a:extLst>
              <a:ext uri="{FF2B5EF4-FFF2-40B4-BE49-F238E27FC236}">
                <a16:creationId xmlns:a16="http://schemas.microsoft.com/office/drawing/2014/main" id="{48321B1F-F9E8-B642-B52D-1A761DBE4A90}"/>
              </a:ext>
            </a:extLst>
          </p:cNvPr>
          <p:cNvSpPr>
            <a:spLocks noGrp="1"/>
          </p:cNvSpPr>
          <p:nvPr>
            <p:ph type="title"/>
          </p:nvPr>
        </p:nvSpPr>
        <p:spPr/>
        <p:txBody>
          <a:bodyPr/>
          <a:lstStyle/>
          <a:p>
            <a:r>
              <a:rPr lang="en-US" dirty="0"/>
              <a:t>DEI Trends…why it matters</a:t>
            </a:r>
          </a:p>
        </p:txBody>
      </p:sp>
      <p:sp>
        <p:nvSpPr>
          <p:cNvPr id="4" name="Text Placeholder 3">
            <a:extLst>
              <a:ext uri="{FF2B5EF4-FFF2-40B4-BE49-F238E27FC236}">
                <a16:creationId xmlns:a16="http://schemas.microsoft.com/office/drawing/2014/main" id="{15EEFADC-2145-5541-A2BD-A01B1D46B91C}"/>
              </a:ext>
            </a:extLst>
          </p:cNvPr>
          <p:cNvSpPr>
            <a:spLocks noGrp="1"/>
          </p:cNvSpPr>
          <p:nvPr>
            <p:ph type="body" sz="quarter" idx="23"/>
          </p:nvPr>
        </p:nvSpPr>
        <p:spPr>
          <a:xfrm>
            <a:off x="607295" y="1188454"/>
            <a:ext cx="8130081" cy="5177183"/>
          </a:xfrm>
        </p:spPr>
        <p:txBody>
          <a:bodyPr/>
          <a:lstStyle/>
          <a:p>
            <a:r>
              <a:rPr lang="en-US" dirty="0"/>
              <a:t>Here’s where it really gets interesting….</a:t>
            </a:r>
          </a:p>
          <a:p>
            <a:endParaRPr lang="en-US" dirty="0"/>
          </a:p>
          <a:p>
            <a:r>
              <a:rPr lang="en-US" dirty="0"/>
              <a:t>Companies in the bottom quartile both for gender and for ethnicity and race are statistically less likely to achieve above-average financial returns than the average companies in the data set (that is, </a:t>
            </a:r>
            <a:r>
              <a:rPr lang="en-US" b="1" dirty="0"/>
              <a:t>bottom-quartile companies are lagging rather than merely not leading</a:t>
            </a:r>
            <a:r>
              <a:rPr lang="en-US" dirty="0"/>
              <a:t>).</a:t>
            </a:r>
          </a:p>
          <a:p>
            <a:endParaRPr lang="en-US" dirty="0"/>
          </a:p>
          <a:p>
            <a:r>
              <a:rPr lang="en-US" dirty="0"/>
              <a:t>For every 10% increase in racial and ethnic diversity on the senior-executive team, earnings before interest and taxes (EBIT) rise 0.8%.</a:t>
            </a:r>
          </a:p>
          <a:p>
            <a:endParaRPr lang="en-US" dirty="0"/>
          </a:p>
          <a:p>
            <a:r>
              <a:rPr lang="en-US" dirty="0"/>
              <a:t>Racial and ethnic diversity has a stronger impact on financial performance in the United States than gender diversity, perhaps because earlier efforts to increase women’s representation in the top levels of business have already yielded positive results.</a:t>
            </a:r>
          </a:p>
          <a:p>
            <a:endParaRPr lang="en-US" dirty="0"/>
          </a:p>
        </p:txBody>
      </p:sp>
      <p:pic>
        <p:nvPicPr>
          <p:cNvPr id="5" name="Picture 4">
            <a:extLst>
              <a:ext uri="{FF2B5EF4-FFF2-40B4-BE49-F238E27FC236}">
                <a16:creationId xmlns:a16="http://schemas.microsoft.com/office/drawing/2014/main" id="{00FB29E1-15A0-3244-A0DA-FEAD8E8C91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5209" y="272640"/>
            <a:ext cx="2171700" cy="1447800"/>
          </a:xfrm>
          <a:prstGeom prst="rect">
            <a:avLst/>
          </a:prstGeom>
        </p:spPr>
      </p:pic>
    </p:spTree>
    <p:extLst>
      <p:ext uri="{BB962C8B-B14F-4D97-AF65-F5344CB8AC3E}">
        <p14:creationId xmlns:p14="http://schemas.microsoft.com/office/powerpoint/2010/main" val="4244882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3D47F8-C527-F54E-A66F-4D24F5DB5F44}"/>
              </a:ext>
            </a:extLst>
          </p:cNvPr>
          <p:cNvSpPr>
            <a:spLocks noGrp="1"/>
          </p:cNvSpPr>
          <p:nvPr>
            <p:ph type="body" sz="quarter" idx="22"/>
          </p:nvPr>
        </p:nvSpPr>
        <p:spPr/>
        <p:txBody>
          <a:bodyPr/>
          <a:lstStyle/>
          <a:p>
            <a:r>
              <a:rPr lang="en-US" dirty="0"/>
              <a:t>McKinsey study of 366 public companies, </a:t>
            </a:r>
            <a:r>
              <a:rPr lang="en-US" i="1" dirty="0"/>
              <a:t>Diversity Matters, 2014</a:t>
            </a:r>
          </a:p>
        </p:txBody>
      </p:sp>
      <p:sp>
        <p:nvSpPr>
          <p:cNvPr id="3" name="Title 2">
            <a:extLst>
              <a:ext uri="{FF2B5EF4-FFF2-40B4-BE49-F238E27FC236}">
                <a16:creationId xmlns:a16="http://schemas.microsoft.com/office/drawing/2014/main" id="{48321B1F-F9E8-B642-B52D-1A761DBE4A90}"/>
              </a:ext>
            </a:extLst>
          </p:cNvPr>
          <p:cNvSpPr>
            <a:spLocks noGrp="1"/>
          </p:cNvSpPr>
          <p:nvPr>
            <p:ph type="title"/>
          </p:nvPr>
        </p:nvSpPr>
        <p:spPr/>
        <p:txBody>
          <a:bodyPr/>
          <a:lstStyle/>
          <a:p>
            <a:r>
              <a:rPr lang="en-US" dirty="0"/>
              <a:t>DEI Trends…where were we?</a:t>
            </a:r>
          </a:p>
        </p:txBody>
      </p:sp>
      <p:sp>
        <p:nvSpPr>
          <p:cNvPr id="4" name="Text Placeholder 3">
            <a:extLst>
              <a:ext uri="{FF2B5EF4-FFF2-40B4-BE49-F238E27FC236}">
                <a16:creationId xmlns:a16="http://schemas.microsoft.com/office/drawing/2014/main" id="{15EEFADC-2145-5541-A2BD-A01B1D46B91C}"/>
              </a:ext>
            </a:extLst>
          </p:cNvPr>
          <p:cNvSpPr>
            <a:spLocks noGrp="1"/>
          </p:cNvSpPr>
          <p:nvPr>
            <p:ph type="body" sz="quarter" idx="23"/>
          </p:nvPr>
        </p:nvSpPr>
        <p:spPr>
          <a:xfrm>
            <a:off x="607295" y="1188454"/>
            <a:ext cx="8130081" cy="5177183"/>
          </a:xfrm>
        </p:spPr>
        <p:txBody>
          <a:bodyPr/>
          <a:lstStyle/>
          <a:p>
            <a:r>
              <a:rPr lang="en-US" dirty="0"/>
              <a:t>Achieving greater diversity is not easy…</a:t>
            </a:r>
          </a:p>
          <a:p>
            <a:endParaRPr lang="en-US" dirty="0"/>
          </a:p>
          <a:p>
            <a:r>
              <a:rPr lang="en-US" dirty="0"/>
              <a:t>Women—accounting for an average of just 16% of the </a:t>
            </a:r>
            <a:r>
              <a:rPr lang="en-US" u="sng" dirty="0"/>
              <a:t>members of executive teams</a:t>
            </a:r>
            <a:r>
              <a:rPr lang="en-US" dirty="0"/>
              <a:t> in the United States, 12% in the United Kingdom, and 6% in Brazil—remain underrepresented at the top of corporations globally. </a:t>
            </a:r>
          </a:p>
          <a:p>
            <a:endParaRPr lang="en-US" dirty="0"/>
          </a:p>
          <a:p>
            <a:r>
              <a:rPr lang="en-US" dirty="0"/>
              <a:t>The United Kingdom does comparatively better in racial diversity, albeit at a low level: some 78% of UK companies have </a:t>
            </a:r>
            <a:r>
              <a:rPr lang="en-US" u="sng" dirty="0"/>
              <a:t>senior-leadership teams that </a:t>
            </a:r>
            <a:r>
              <a:rPr lang="en-US" b="1" u="sng" dirty="0"/>
              <a:t>fail to reflect</a:t>
            </a:r>
            <a:r>
              <a:rPr lang="en-US" u="sng" dirty="0"/>
              <a:t> the demographic composition of the country’s labor force </a:t>
            </a:r>
            <a:r>
              <a:rPr lang="en-US" dirty="0"/>
              <a:t>and population, compared with 91% for Brazil and 97% for the United States.</a:t>
            </a:r>
          </a:p>
          <a:p>
            <a:endParaRPr lang="en-US" dirty="0"/>
          </a:p>
          <a:p>
            <a:r>
              <a:rPr lang="en-US" i="1" dirty="0">
                <a:solidFill>
                  <a:schemeClr val="tx2"/>
                </a:solidFill>
              </a:rPr>
              <a:t>So what has changed since 2015?</a:t>
            </a:r>
          </a:p>
        </p:txBody>
      </p:sp>
      <p:pic>
        <p:nvPicPr>
          <p:cNvPr id="5" name="Picture 4">
            <a:extLst>
              <a:ext uri="{FF2B5EF4-FFF2-40B4-BE49-F238E27FC236}">
                <a16:creationId xmlns:a16="http://schemas.microsoft.com/office/drawing/2014/main" id="{A31BB393-7A55-6248-B315-665518849B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839" y="4593121"/>
            <a:ext cx="2617870" cy="1772516"/>
          </a:xfrm>
          <a:prstGeom prst="rect">
            <a:avLst/>
          </a:prstGeom>
        </p:spPr>
      </p:pic>
    </p:spTree>
    <p:extLst>
      <p:ext uri="{BB962C8B-B14F-4D97-AF65-F5344CB8AC3E}">
        <p14:creationId xmlns:p14="http://schemas.microsoft.com/office/powerpoint/2010/main" val="4111777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3D47F8-C527-F54E-A66F-4D24F5DB5F44}"/>
              </a:ext>
            </a:extLst>
          </p:cNvPr>
          <p:cNvSpPr>
            <a:spLocks noGrp="1"/>
          </p:cNvSpPr>
          <p:nvPr>
            <p:ph type="body" sz="quarter" idx="22"/>
          </p:nvPr>
        </p:nvSpPr>
        <p:spPr/>
        <p:txBody>
          <a:bodyPr/>
          <a:lstStyle/>
          <a:p>
            <a:r>
              <a:rPr lang="en-US" dirty="0"/>
              <a:t>McKinsey study of over 1,000 companies, </a:t>
            </a:r>
            <a:r>
              <a:rPr lang="en-US" i="1" dirty="0"/>
              <a:t>Delivering through Diversity, 2018</a:t>
            </a:r>
          </a:p>
        </p:txBody>
      </p:sp>
      <p:sp>
        <p:nvSpPr>
          <p:cNvPr id="3" name="Title 2">
            <a:extLst>
              <a:ext uri="{FF2B5EF4-FFF2-40B4-BE49-F238E27FC236}">
                <a16:creationId xmlns:a16="http://schemas.microsoft.com/office/drawing/2014/main" id="{48321B1F-F9E8-B642-B52D-1A761DBE4A90}"/>
              </a:ext>
            </a:extLst>
          </p:cNvPr>
          <p:cNvSpPr>
            <a:spLocks noGrp="1"/>
          </p:cNvSpPr>
          <p:nvPr>
            <p:ph type="title"/>
          </p:nvPr>
        </p:nvSpPr>
        <p:spPr/>
        <p:txBody>
          <a:bodyPr/>
          <a:lstStyle/>
          <a:p>
            <a:r>
              <a:rPr lang="en-US" dirty="0"/>
              <a:t>DEI Trends…where are we?</a:t>
            </a:r>
          </a:p>
        </p:txBody>
      </p:sp>
      <p:sp>
        <p:nvSpPr>
          <p:cNvPr id="4" name="Text Placeholder 3">
            <a:extLst>
              <a:ext uri="{FF2B5EF4-FFF2-40B4-BE49-F238E27FC236}">
                <a16:creationId xmlns:a16="http://schemas.microsoft.com/office/drawing/2014/main" id="{15EEFADC-2145-5541-A2BD-A01B1D46B91C}"/>
              </a:ext>
            </a:extLst>
          </p:cNvPr>
          <p:cNvSpPr>
            <a:spLocks noGrp="1"/>
          </p:cNvSpPr>
          <p:nvPr>
            <p:ph type="body" sz="quarter" idx="23"/>
          </p:nvPr>
        </p:nvSpPr>
        <p:spPr>
          <a:xfrm>
            <a:off x="607295" y="1188454"/>
            <a:ext cx="8130081" cy="5177183"/>
          </a:xfrm>
        </p:spPr>
        <p:txBody>
          <a:bodyPr/>
          <a:lstStyle/>
          <a:p>
            <a:r>
              <a:rPr lang="en-US" b="1" dirty="0"/>
              <a:t>The relationship between diversity and business performance persists</a:t>
            </a:r>
          </a:p>
          <a:p>
            <a:pPr lvl="1"/>
            <a:r>
              <a:rPr lang="en-US" dirty="0"/>
              <a:t>The statistically significant correlation between a </a:t>
            </a:r>
            <a:r>
              <a:rPr lang="en-US" u="sng" dirty="0"/>
              <a:t>more diverse leadership team and financial outperformance</a:t>
            </a:r>
            <a:r>
              <a:rPr lang="en-US" dirty="0"/>
              <a:t> demonstrated three years ago continues to hold true on an updated, enlarged, and global data set. </a:t>
            </a:r>
          </a:p>
          <a:p>
            <a:r>
              <a:rPr lang="en-US" b="1" dirty="0"/>
              <a:t>Leadership roles matter</a:t>
            </a:r>
          </a:p>
          <a:p>
            <a:pPr lvl="1"/>
            <a:r>
              <a:rPr lang="en-US" dirty="0"/>
              <a:t>Companies in the top-quartile for gender diversity on executive teams were 21% [up from 15% in 2015] more likely to </a:t>
            </a:r>
            <a:r>
              <a:rPr lang="en-US" u="sng" dirty="0"/>
              <a:t>outperform on profitability </a:t>
            </a:r>
            <a:r>
              <a:rPr lang="en-US" dirty="0"/>
              <a:t>and 27% more likely to have </a:t>
            </a:r>
            <a:r>
              <a:rPr lang="en-US" u="sng" dirty="0"/>
              <a:t>superior value creation</a:t>
            </a:r>
            <a:r>
              <a:rPr lang="en-US" dirty="0"/>
              <a:t>. The highest-performing companies on both profitability and diversity had more women in line (i.e., typically revenue-generating) roles than in staff roles on their executive teams. </a:t>
            </a:r>
          </a:p>
          <a:p>
            <a:r>
              <a:rPr lang="en-US" b="1" dirty="0"/>
              <a:t>It’s not just gender</a:t>
            </a:r>
          </a:p>
          <a:p>
            <a:pPr lvl="1"/>
            <a:r>
              <a:rPr lang="en-US" dirty="0"/>
              <a:t>Companies in the top-quartile for </a:t>
            </a:r>
            <a:r>
              <a:rPr lang="en-US" u="sng" dirty="0"/>
              <a:t>ethnic/cultural diversity on executive teams </a:t>
            </a:r>
            <a:r>
              <a:rPr lang="en-US" dirty="0"/>
              <a:t>were 33% [down from 35% in 2015] more likely to have </a:t>
            </a:r>
            <a:r>
              <a:rPr lang="en-US" u="sng" dirty="0"/>
              <a:t>industry-leading profitability</a:t>
            </a:r>
            <a:r>
              <a:rPr lang="en-US" dirty="0"/>
              <a:t>. That this relationship continues to be strong suggests that inclusion of highly diverse individuals – and the myriad ways in which diversity exists beyond gender (e.g., LGBTQ+, age/generation, international experience) – </a:t>
            </a:r>
            <a:r>
              <a:rPr lang="en-US" u="sng" dirty="0"/>
              <a:t>can be a key differentiator among companies.</a:t>
            </a:r>
          </a:p>
        </p:txBody>
      </p:sp>
    </p:spTree>
    <p:extLst>
      <p:ext uri="{BB962C8B-B14F-4D97-AF65-F5344CB8AC3E}">
        <p14:creationId xmlns:p14="http://schemas.microsoft.com/office/powerpoint/2010/main" val="3738365753"/>
      </p:ext>
    </p:extLst>
  </p:cSld>
  <p:clrMapOvr>
    <a:masterClrMapping/>
  </p:clrMapOvr>
</p:sld>
</file>

<file path=ppt/theme/theme1.xml><?xml version="1.0" encoding="utf-8"?>
<a:theme xmlns:a="http://schemas.openxmlformats.org/drawingml/2006/main" name="Front Cover">
  <a:themeElements>
    <a:clrScheme name="Custom 2">
      <a:dk1>
        <a:srgbClr val="4D4852"/>
      </a:dk1>
      <a:lt1>
        <a:srgbClr val="FFFFFF"/>
      </a:lt1>
      <a:dk2>
        <a:srgbClr val="192957"/>
      </a:dk2>
      <a:lt2>
        <a:srgbClr val="0000E6"/>
      </a:lt2>
      <a:accent1>
        <a:srgbClr val="821E2F"/>
      </a:accent1>
      <a:accent2>
        <a:srgbClr val="E7E6E6"/>
      </a:accent2>
      <a:accent3>
        <a:srgbClr val="FFA805"/>
      </a:accent3>
      <a:accent4>
        <a:srgbClr val="277303"/>
      </a:accent4>
      <a:accent5>
        <a:srgbClr val="CE451B"/>
      </a:accent5>
      <a:accent6>
        <a:srgbClr val="1F7193"/>
      </a:accent6>
      <a:hlink>
        <a:srgbClr val="0000FF"/>
      </a:hlink>
      <a:folHlink>
        <a:srgbClr val="7900A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548702C3-18D0-F74B-9C93-47D4521802A6}" vid="{10CE98C8-4D44-444A-A965-54DD0B583350}"/>
    </a:ext>
  </a:extLst>
</a:theme>
</file>

<file path=ppt/theme/theme2.xml><?xml version="1.0" encoding="utf-8"?>
<a:theme xmlns:a="http://schemas.openxmlformats.org/drawingml/2006/main" name="Table of Contents">
  <a:themeElements>
    <a:clrScheme name="Custom 2">
      <a:dk1>
        <a:srgbClr val="4D4852"/>
      </a:dk1>
      <a:lt1>
        <a:srgbClr val="FFFFFF"/>
      </a:lt1>
      <a:dk2>
        <a:srgbClr val="192957"/>
      </a:dk2>
      <a:lt2>
        <a:srgbClr val="0000E6"/>
      </a:lt2>
      <a:accent1>
        <a:srgbClr val="821E2F"/>
      </a:accent1>
      <a:accent2>
        <a:srgbClr val="E7E6E6"/>
      </a:accent2>
      <a:accent3>
        <a:srgbClr val="FFA805"/>
      </a:accent3>
      <a:accent4>
        <a:srgbClr val="277303"/>
      </a:accent4>
      <a:accent5>
        <a:srgbClr val="CE451B"/>
      </a:accent5>
      <a:accent6>
        <a:srgbClr val="1F7193"/>
      </a:accent6>
      <a:hlink>
        <a:srgbClr val="0000FF"/>
      </a:hlink>
      <a:folHlink>
        <a:srgbClr val="7900A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txDef>
      <a:spPr>
        <a:solidFill>
          <a:schemeClr val="bg1"/>
        </a:solidFill>
        <a:ln>
          <a:solidFill>
            <a:schemeClr val="tx1"/>
          </a:solidFill>
        </a:ln>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6" id="{548702C3-18D0-F74B-9C93-47D4521802A6}" vid="{E7032C22-DE4D-6C40-8262-ABD5D303D4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1842D22A-D8D4-A64E-BBE6-8D7437BDECFC}">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859678A-1D5E-864B-80F9-DFFA5306D3A8}">
  <we:reference id="1f4df590-35fc-4b16-a239-39709f9d8a74" version="1.0.0.1" store="EXCatalog" storeType="EXCatalog"/>
  <we:alternateReferences>
    <we:reference id="WA104381063" version="1.0.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E2FD414E46AD468CD185F1823A7E46" ma:contentTypeVersion="18" ma:contentTypeDescription="Create a new document." ma:contentTypeScope="" ma:versionID="c3ff0b50f4657fbb9a71ec48bfa4ed5b">
  <xsd:schema xmlns:xsd="http://www.w3.org/2001/XMLSchema" xmlns:xs="http://www.w3.org/2001/XMLSchema" xmlns:p="http://schemas.microsoft.com/office/2006/metadata/properties" xmlns:ns2="555bf7c1-5f59-42e2-8e0f-4ac4f9c5961f" xmlns:ns3="79e4151e-f1ac-4fb3-82e1-1489b5b10249" targetNamespace="http://schemas.microsoft.com/office/2006/metadata/properties" ma:root="true" ma:fieldsID="2a9d9b2affec0b692ec2675655342f3a" ns2:_="" ns3:_="">
    <xsd:import namespace="555bf7c1-5f59-42e2-8e0f-4ac4f9c5961f"/>
    <xsd:import namespace="79e4151e-f1ac-4fb3-82e1-1489b5b1024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Sort" minOccurs="0"/>
                <xsd:element ref="ns2:RetentionEn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5bf7c1-5f59-42e2-8e0f-4ac4f9c596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c9b1e84-fa20-4131-a140-7a6b9374846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Sort" ma:index="23" nillable="true" ma:displayName="Sort" ma:decimals="0" ma:format="Dropdown" ma:indexed="true" ma:internalName="Sort" ma:percentage="FALSE">
      <xsd:simpleType>
        <xsd:restriction base="dms:Number"/>
      </xsd:simpleType>
    </xsd:element>
    <xsd:element name="RetentionEnd" ma:index="24" nillable="true" ma:displayName="Retention End" ma:format="DateOnly" ma:internalName="RetentionEnd">
      <xsd:simpleType>
        <xsd:restriction base="dms:DateTim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e4151e-f1ac-4fb3-82e1-1489b5b1024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edaf78-5612-43ff-9599-65e219bc04ed}" ma:internalName="TaxCatchAll" ma:showField="CatchAllData" ma:web="79e4151e-f1ac-4fb3-82e1-1489b5b1024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tentionEnd xmlns="555bf7c1-5f59-42e2-8e0f-4ac4f9c5961f" xsi:nil="true"/>
    <TaxCatchAll xmlns="79e4151e-f1ac-4fb3-82e1-1489b5b10249" xsi:nil="true"/>
    <Sort xmlns="555bf7c1-5f59-42e2-8e0f-4ac4f9c5961f" xsi:nil="true"/>
    <lcf76f155ced4ddcb4097134ff3c332f xmlns="555bf7c1-5f59-42e2-8e0f-4ac4f9c5961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0DEA7A-4F84-4A85-B3A9-BC0F73C08A9E}"/>
</file>

<file path=customXml/itemProps2.xml><?xml version="1.0" encoding="utf-8"?>
<ds:datastoreItem xmlns:ds="http://schemas.openxmlformats.org/officeDocument/2006/customXml" ds:itemID="{B1733696-C209-4139-90BC-AF3BB5139C81}"/>
</file>

<file path=customXml/itemProps3.xml><?xml version="1.0" encoding="utf-8"?>
<ds:datastoreItem xmlns:ds="http://schemas.openxmlformats.org/officeDocument/2006/customXml" ds:itemID="{47F41271-DE3D-4D68-9B97-E2B16E3B58D6}"/>
</file>

<file path=docProps/app.xml><?xml version="1.0" encoding="utf-8"?>
<Properties xmlns="http://schemas.openxmlformats.org/officeDocument/2006/extended-properties" xmlns:vt="http://schemas.openxmlformats.org/officeDocument/2006/docPropsVTypes">
  <Template>Front Cover</Template>
  <TotalTime>6528</TotalTime>
  <Words>4453</Words>
  <Application>Microsoft Macintosh PowerPoint</Application>
  <PresentationFormat>On-screen Show (4:3)</PresentationFormat>
  <Paragraphs>491</Paragraphs>
  <Slides>34</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LEMON MILK Bold</vt:lpstr>
      <vt:lpstr>LEMON MILK Light</vt:lpstr>
      <vt:lpstr>Wingdings</vt:lpstr>
      <vt:lpstr>Front Cover</vt:lpstr>
      <vt:lpstr>Table of Contents</vt:lpstr>
      <vt:lpstr>Move the Dial on DEI: Overcoming Organization Stumbling Blocks</vt:lpstr>
      <vt:lpstr>AGENDA</vt:lpstr>
      <vt:lpstr>AlignOrg Solutions: What We Do </vt:lpstr>
      <vt:lpstr>Learnings from Great Organizations </vt:lpstr>
      <vt:lpstr>DEI - Diversity, Equity, and Inclusion</vt:lpstr>
      <vt:lpstr>DEI Trends…why it matters</vt:lpstr>
      <vt:lpstr>DEI Trends…why it matters</vt:lpstr>
      <vt:lpstr>DEI Trends…where were we?</vt:lpstr>
      <vt:lpstr>DEI Trends…where are we?</vt:lpstr>
      <vt:lpstr>DEI Trends…where are we?</vt:lpstr>
      <vt:lpstr>The DEI Difference</vt:lpstr>
      <vt:lpstr>Organization Design</vt:lpstr>
      <vt:lpstr>Organizations are Like Trying to Solve a Rubik’s Cube </vt:lpstr>
      <vt:lpstr>The Organization Design Model</vt:lpstr>
      <vt:lpstr>Philosophies</vt:lpstr>
      <vt:lpstr>Enhancing Your DEI Culture:  Where to Intervene?</vt:lpstr>
      <vt:lpstr>Moving the Dial - Overview</vt:lpstr>
      <vt:lpstr>Poll # 1</vt:lpstr>
      <vt:lpstr>Moving the Dial on DEI</vt:lpstr>
      <vt:lpstr>1. Diversity Saturation vs. Communication</vt:lpstr>
      <vt:lpstr>Moving the Dial on DEI</vt:lpstr>
      <vt:lpstr>2. Myopic Solutions vs. Measuring Progress</vt:lpstr>
      <vt:lpstr>Moving the Dial on DEI</vt:lpstr>
      <vt:lpstr>3. Lack of Metrics vs. Data is King</vt:lpstr>
      <vt:lpstr>Moving the Dial on DEI</vt:lpstr>
      <vt:lpstr>4. “I Can’t Find Anyone!” vs. Creativity</vt:lpstr>
      <vt:lpstr>Moving the Dial on DEI</vt:lpstr>
      <vt:lpstr>5. Reputation &amp; Reality vs. People &amp; Rewards</vt:lpstr>
      <vt:lpstr>Moving the Dial on DEI</vt:lpstr>
      <vt:lpstr>6. Compulsory Training vs. Reimagine Training</vt:lpstr>
      <vt:lpstr>Poll # 2</vt:lpstr>
      <vt:lpstr>Questions</vt:lpstr>
      <vt:lpstr>Becoming an Alignment Leader®</vt:lpstr>
      <vt:lpstr>AlignOrg Solutions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Move the Dial on DEI: Overcome Stumbling Blocks and Create DEI Initiatives That Last</dc:title>
  <dc:creator>Sharon Moura</dc:creator>
  <cp:lastModifiedBy>Voni Smith</cp:lastModifiedBy>
  <cp:revision>30</cp:revision>
  <cp:lastPrinted>2021-09-30T03:35:01Z</cp:lastPrinted>
  <dcterms:created xsi:type="dcterms:W3CDTF">2021-09-16T21:29:40Z</dcterms:created>
  <dcterms:modified xsi:type="dcterms:W3CDTF">2021-10-04T14:03:39Z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0x01010074E2FD414E46AD468CD185F1823A7E46</vt:lpwstr>
  </property>
</Properties>
</file>