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webextensions/webextension1.xml" ContentType="application/vnd.ms-office.webextension+xml"/>
  <Override PartName="/ppt/webextensions/taskpanes.xml" ContentType="application/vnd.ms-office.webextensiontaskpane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51" r:id="rId2"/>
  </p:sldMasterIdLst>
  <p:notesMasterIdLst>
    <p:notesMasterId r:id="rId19"/>
  </p:notesMasterIdLst>
  <p:handoutMasterIdLst>
    <p:handoutMasterId r:id="rId20"/>
  </p:handoutMasterIdLst>
  <p:sldIdLst>
    <p:sldId id="256" r:id="rId3"/>
    <p:sldId id="2145706527" r:id="rId4"/>
    <p:sldId id="2145706506" r:id="rId5"/>
    <p:sldId id="2145706511" r:id="rId6"/>
    <p:sldId id="2145706517" r:id="rId7"/>
    <p:sldId id="2145706523" r:id="rId8"/>
    <p:sldId id="2145706524" r:id="rId9"/>
    <p:sldId id="2145706526" r:id="rId10"/>
    <p:sldId id="2145706525" r:id="rId11"/>
    <p:sldId id="2145706508" r:id="rId12"/>
    <p:sldId id="2145706515" r:id="rId13"/>
    <p:sldId id="2145706514" r:id="rId14"/>
    <p:sldId id="2145706516" r:id="rId15"/>
    <p:sldId id="2145706518" r:id="rId16"/>
    <p:sldId id="1650761096" r:id="rId17"/>
    <p:sldId id="1938"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4" pos="528" userDrawn="1">
          <p15:clr>
            <a:srgbClr val="A4A3A4"/>
          </p15:clr>
        </p15:guide>
        <p15:guide id="5" pos="5520" userDrawn="1">
          <p15:clr>
            <a:srgbClr val="A4A3A4"/>
          </p15:clr>
        </p15:guide>
        <p15:guide id="6" orient="horz" pos="3024" userDrawn="1">
          <p15:clr>
            <a:srgbClr val="A4A3A4"/>
          </p15:clr>
        </p15:guide>
        <p15:guide id="8" pos="48" userDrawn="1">
          <p15:clr>
            <a:srgbClr val="A4A3A4"/>
          </p15:clr>
        </p15:guide>
        <p15:guide id="9" pos="5712" userDrawn="1">
          <p15:clr>
            <a:srgbClr val="A4A3A4"/>
          </p15:clr>
        </p15:guide>
        <p15:guide id="10" pos="792" userDrawn="1">
          <p15:clr>
            <a:srgbClr val="A4A3A4"/>
          </p15:clr>
        </p15:guide>
        <p15:guide id="12" orient="horz" pos="1728" userDrawn="1">
          <p15:clr>
            <a:srgbClr val="A4A3A4"/>
          </p15:clr>
        </p15:guide>
        <p15:guide id="13" orient="horz" pos="1674" userDrawn="1">
          <p15:clr>
            <a:srgbClr val="A4A3A4"/>
          </p15:clr>
        </p15:guide>
        <p15:guide id="14" pos="3024" userDrawn="1">
          <p15:clr>
            <a:srgbClr val="A4A3A4"/>
          </p15:clr>
        </p15:guide>
        <p15:guide id="15" orient="horz" pos="1062" userDrawn="1">
          <p15:clr>
            <a:srgbClr val="A4A3A4"/>
          </p15:clr>
        </p15:guide>
        <p15:guide id="16" orient="horz" pos="2898" userDrawn="1">
          <p15:clr>
            <a:srgbClr val="A4A3A4"/>
          </p15:clr>
        </p15:guide>
        <p15:guide id="17" userDrawn="1">
          <p15:clr>
            <a:srgbClr val="A4A3A4"/>
          </p15:clr>
        </p15:guide>
        <p15:guide id="18" orient="horz" pos="3240" userDrawn="1">
          <p15:clr>
            <a:srgbClr val="A4A3A4"/>
          </p15:clr>
        </p15:guide>
        <p15:guide id="19" orient="horz" pos="1404" userDrawn="1">
          <p15:clr>
            <a:srgbClr val="A4A3A4"/>
          </p15:clr>
        </p15:guide>
        <p15:guide id="20" orient="horz" pos="1476" userDrawn="1">
          <p15:clr>
            <a:srgbClr val="A4A3A4"/>
          </p15:clr>
        </p15:guide>
        <p15:guide id="21" pos="5280" userDrawn="1">
          <p15:clr>
            <a:srgbClr val="A4A3A4"/>
          </p15:clr>
        </p15:guide>
        <p15:guide id="22" orient="horz" pos="558" userDrawn="1">
          <p15:clr>
            <a:srgbClr val="A4A3A4"/>
          </p15:clr>
        </p15:guide>
      </p15:sldGuideLst>
    </p:ext>
    <p:ext uri="{2D200454-40CA-4A62-9FC3-DE9A4176ACB9}">
      <p15:notesGuideLst xmlns:p15="http://schemas.microsoft.com/office/powerpoint/2012/main">
        <p15:guide id="1" orient="horz" pos="2159">
          <p15:clr>
            <a:srgbClr val="A4A3A4"/>
          </p15:clr>
        </p15:guide>
        <p15:guide id="2" pos="2879">
          <p15:clr>
            <a:srgbClr val="A4A3A4"/>
          </p15:clr>
        </p15:guide>
        <p15:guide id="3" orient="horz" pos="719">
          <p15:clr>
            <a:srgbClr val="A4A3A4"/>
          </p15:clr>
        </p15:guide>
        <p15:guide id="4" pos="527">
          <p15:clr>
            <a:srgbClr val="A4A3A4"/>
          </p15:clr>
        </p15:guide>
        <p15:guide id="5" pos="5519">
          <p15:clr>
            <a:srgbClr val="A4A3A4"/>
          </p15:clr>
        </p15:guide>
        <p15:guide id="6" orient="horz" pos="3935">
          <p15:clr>
            <a:srgbClr val="A4A3A4"/>
          </p15:clr>
        </p15:guide>
        <p15:guide id="7" orient="horz" pos="575">
          <p15:clr>
            <a:srgbClr val="A4A3A4"/>
          </p15:clr>
        </p15:guide>
        <p15:guide id="8" pos="47">
          <p15:clr>
            <a:srgbClr val="A4A3A4"/>
          </p15:clr>
        </p15:guide>
        <p15:guide id="9" pos="5711">
          <p15:clr>
            <a:srgbClr val="A4A3A4"/>
          </p15:clr>
        </p15:guide>
        <p15:guide id="10" pos="815">
          <p15:clr>
            <a:srgbClr val="A4A3A4"/>
          </p15:clr>
        </p15:guide>
        <p15:guide id="11" pos="4943">
          <p15:clr>
            <a:srgbClr val="A4A3A4"/>
          </p15:clr>
        </p15:guide>
        <p15:guide id="12" pos="2878">
          <p15:clr>
            <a:srgbClr val="A4A3A4"/>
          </p15:clr>
        </p15:guide>
        <p15:guide id="13" orient="horz" pos="718">
          <p15:clr>
            <a:srgbClr val="A4A3A4"/>
          </p15:clr>
        </p15:guide>
        <p15:guide id="14" pos="526">
          <p15:clr>
            <a:srgbClr val="A4A3A4"/>
          </p15:clr>
        </p15:guide>
        <p15:guide id="15" pos="5518">
          <p15:clr>
            <a:srgbClr val="A4A3A4"/>
          </p15:clr>
        </p15:guide>
        <p15:guide id="16" orient="horz" pos="3934">
          <p15:clr>
            <a:srgbClr val="A4A3A4"/>
          </p15:clr>
        </p15:guide>
        <p15:guide id="17" pos="5710">
          <p15:clr>
            <a:srgbClr val="A4A3A4"/>
          </p15:clr>
        </p15:guide>
        <p15:guide id="18" pos="814">
          <p15:clr>
            <a:srgbClr val="A4A3A4"/>
          </p15:clr>
        </p15:guide>
        <p15:guide id="19" pos="4942">
          <p15:clr>
            <a:srgbClr val="A4A3A4"/>
          </p15:clr>
        </p15:guide>
        <p15:guide id="20" orient="horz" pos="2303">
          <p15:clr>
            <a:srgbClr val="A4A3A4"/>
          </p15:clr>
        </p15:guide>
        <p15:guide id="21" orient="horz" pos="223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na Peroff" initials="JP" lastIdx="0" clrIdx="0"/>
  <p:cmAuthor id="2" name="Tristin Autrey" initials="TA" lastIdx="2" clrIdx="0"/>
  <p:cmAuthor id="3" name="sallystocker1@gmail.com" initials="sa" lastIdx="6" clrIdx="1">
    <p:extLst>
      <p:ext uri="{19B8F6BF-5375-455C-9EA6-DF929625EA0E}">
        <p15:presenceInfo xmlns:p15="http://schemas.microsoft.com/office/powerpoint/2012/main" userId="S::urn:spo:guest#sallystocker1@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7F3"/>
    <a:srgbClr val="FFFFFF"/>
    <a:srgbClr val="192957"/>
    <a:srgbClr val="1E7DE4"/>
    <a:srgbClr val="192857"/>
    <a:srgbClr val="541E64"/>
    <a:srgbClr val="DEADFF"/>
    <a:srgbClr val="222FFF"/>
    <a:srgbClr val="0000FF"/>
    <a:srgbClr val="0201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p:restoredTop sz="74558" autoAdjust="0"/>
  </p:normalViewPr>
  <p:slideViewPr>
    <p:cSldViewPr snapToGrid="0">
      <p:cViewPr varScale="1">
        <p:scale>
          <a:sx n="119" d="100"/>
          <a:sy n="119" d="100"/>
        </p:scale>
        <p:origin x="2064" y="184"/>
      </p:cViewPr>
      <p:guideLst>
        <p:guide orient="horz" pos="1620"/>
        <p:guide pos="2880"/>
        <p:guide pos="528"/>
        <p:guide pos="5520"/>
        <p:guide orient="horz" pos="3024"/>
        <p:guide pos="48"/>
        <p:guide pos="5712"/>
        <p:guide pos="792"/>
        <p:guide orient="horz" pos="1728"/>
        <p:guide orient="horz" pos="1674"/>
        <p:guide pos="3024"/>
        <p:guide orient="horz" pos="1062"/>
        <p:guide orient="horz" pos="2898"/>
        <p:guide/>
        <p:guide orient="horz" pos="3240"/>
        <p:guide orient="horz" pos="1404"/>
        <p:guide orient="horz" pos="1476"/>
        <p:guide pos="5280"/>
        <p:guide orient="horz" pos="558"/>
      </p:guideLst>
    </p:cSldViewPr>
  </p:slideViewPr>
  <p:notesTextViewPr>
    <p:cViewPr>
      <p:scale>
        <a:sx n="1" d="1"/>
        <a:sy n="1" d="1"/>
      </p:scale>
      <p:origin x="0" y="0"/>
    </p:cViewPr>
  </p:notesTextViewPr>
  <p:sorterViewPr>
    <p:cViewPr>
      <p:scale>
        <a:sx n="180" d="100"/>
        <a:sy n="180" d="100"/>
      </p:scale>
      <p:origin x="0" y="0"/>
    </p:cViewPr>
  </p:sorterViewPr>
  <p:notesViewPr>
    <p:cSldViewPr snapToGrid="0">
      <p:cViewPr>
        <p:scale>
          <a:sx n="110" d="100"/>
          <a:sy n="110" d="100"/>
        </p:scale>
        <p:origin x="3592" y="656"/>
      </p:cViewPr>
      <p:guideLst>
        <p:guide orient="horz" pos="2159"/>
        <p:guide pos="2879"/>
        <p:guide orient="horz" pos="719"/>
        <p:guide pos="527"/>
        <p:guide pos="5519"/>
        <p:guide orient="horz" pos="3935"/>
        <p:guide orient="horz" pos="575"/>
        <p:guide pos="47"/>
        <p:guide pos="5711"/>
        <p:guide pos="815"/>
        <p:guide pos="4943"/>
        <p:guide pos="2878"/>
        <p:guide orient="horz" pos="718"/>
        <p:guide pos="526"/>
        <p:guide pos="5518"/>
        <p:guide orient="horz" pos="3934"/>
        <p:guide pos="5710"/>
        <p:guide pos="814"/>
        <p:guide pos="4942"/>
        <p:guide orient="horz" pos="2303"/>
        <p:guide orient="horz" pos="223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5EDB07-8DBD-FA4B-B76A-1E30579E90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DE"/>
              <a:t>Reed Deshler reed.deshler@alignorg.com 502-241-0057</a:t>
            </a:r>
            <a:endParaRPr lang="en-US"/>
          </a:p>
        </p:txBody>
      </p:sp>
      <p:sp>
        <p:nvSpPr>
          <p:cNvPr id="3" name="Date Placeholder 2">
            <a:extLst>
              <a:ext uri="{FF2B5EF4-FFF2-40B4-BE49-F238E27FC236}">
                <a16:creationId xmlns:a16="http://schemas.microsoft.com/office/drawing/2014/main" id="{8482CD36-44EE-BF44-86B4-AFED4D5FD6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10DC60-2275-324F-9066-070412E63E67}" type="datetimeFigureOut">
              <a:rPr lang="en-US" smtClean="0"/>
              <a:t>3/29/22</a:t>
            </a:fld>
            <a:endParaRPr lang="en-US"/>
          </a:p>
        </p:txBody>
      </p:sp>
      <p:sp>
        <p:nvSpPr>
          <p:cNvPr id="4" name="Footer Placeholder 3">
            <a:extLst>
              <a:ext uri="{FF2B5EF4-FFF2-40B4-BE49-F238E27FC236}">
                <a16:creationId xmlns:a16="http://schemas.microsoft.com/office/drawing/2014/main" id="{07CF2BB5-C386-4C43-A2DB-2755498A7D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2022 All Rights Reserved AlignOrg Solutions</a:t>
            </a:r>
          </a:p>
        </p:txBody>
      </p:sp>
      <p:sp>
        <p:nvSpPr>
          <p:cNvPr id="5" name="Slide Number Placeholder 4">
            <a:extLst>
              <a:ext uri="{FF2B5EF4-FFF2-40B4-BE49-F238E27FC236}">
                <a16:creationId xmlns:a16="http://schemas.microsoft.com/office/drawing/2014/main" id="{8714E711-4163-B94B-95EF-0B20877CC6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267F52-BBF1-814D-82DF-30EAAB0F7651}" type="slidenum">
              <a:rPr lang="en-US" smtClean="0"/>
              <a:t>‹#›</a:t>
            </a:fld>
            <a:endParaRPr lang="en-US"/>
          </a:p>
        </p:txBody>
      </p:sp>
    </p:spTree>
    <p:extLst>
      <p:ext uri="{BB962C8B-B14F-4D97-AF65-F5344CB8AC3E}">
        <p14:creationId xmlns:p14="http://schemas.microsoft.com/office/powerpoint/2010/main" val="3118745263"/>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de-DE"/>
              <a:t>Reed Deshler reed.deshler@alignorg.com 502-241-0057</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30C70-3E4D-8442-A01E-2A22C1D23090}" type="datetimeFigureOut">
              <a:rPr lang="en-US" smtClean="0"/>
              <a:t>3/29/22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2022 All Rights Reserved AlignOrg Solutions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36958-005C-534B-81B2-98E7FCAAE476}" type="slidenum">
              <a:rPr lang="en-US" smtClean="0"/>
              <a:t>‹#›</a:t>
            </a:fld>
            <a:endParaRPr lang="en-US"/>
          </a:p>
        </p:txBody>
      </p:sp>
    </p:spTree>
    <p:extLst>
      <p:ext uri="{BB962C8B-B14F-4D97-AF65-F5344CB8AC3E}">
        <p14:creationId xmlns:p14="http://schemas.microsoft.com/office/powerpoint/2010/main" val="186992173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lignorg.com/making-the-hard-choices-through-organization-alignm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4</a:t>
            </a:fld>
            <a:endParaRPr lang="en-US"/>
          </a:p>
        </p:txBody>
      </p:sp>
    </p:spTree>
    <p:extLst>
      <p:ext uri="{BB962C8B-B14F-4D97-AF65-F5344CB8AC3E}">
        <p14:creationId xmlns:p14="http://schemas.microsoft.com/office/powerpoint/2010/main" val="2102988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Todd</a:t>
            </a:r>
          </a:p>
        </p:txBody>
      </p:sp>
      <p:sp>
        <p:nvSpPr>
          <p:cNvPr id="4" name="Header Placeholder 3"/>
          <p:cNvSpPr>
            <a:spLocks noGrp="1"/>
          </p:cNvSpPr>
          <p:nvPr>
            <p:ph type="hdr" sz="quarter"/>
          </p:nvPr>
        </p:nvSpPr>
        <p:spPr/>
        <p:txBody>
          <a:bodyPr/>
          <a:lstStyle/>
          <a:p>
            <a:r>
              <a:rPr lang="de-DE" dirty="0"/>
              <a:t>Reed Deshler reed.deshler@alignorg.com 502-241-0057</a:t>
            </a:r>
            <a:endParaRPr lang="en-US" dirty="0"/>
          </a:p>
        </p:txBody>
      </p:sp>
      <p:sp>
        <p:nvSpPr>
          <p:cNvPr id="5" name="Footer Placeholder 4"/>
          <p:cNvSpPr>
            <a:spLocks noGrp="1"/>
          </p:cNvSpPr>
          <p:nvPr>
            <p:ph type="ftr" sz="quarter" idx="4"/>
          </p:nvPr>
        </p:nvSpPr>
        <p:spPr/>
        <p:txBody>
          <a:bodyPr/>
          <a:lstStyle/>
          <a:p>
            <a:r>
              <a:rPr lang="en-US" dirty="0"/>
              <a:t>© 2021 All Rights Reserved AlignOrg Solutions</a:t>
            </a:r>
          </a:p>
        </p:txBody>
      </p:sp>
      <p:sp>
        <p:nvSpPr>
          <p:cNvPr id="6" name="Slide Number Placeholder 5"/>
          <p:cNvSpPr>
            <a:spLocks noGrp="1"/>
          </p:cNvSpPr>
          <p:nvPr>
            <p:ph type="sldNum" sz="quarter" idx="5"/>
          </p:nvPr>
        </p:nvSpPr>
        <p:spPr/>
        <p:txBody>
          <a:bodyPr/>
          <a:lstStyle/>
          <a:p>
            <a:fld id="{4CF36958-005C-534B-81B2-98E7FCAAE476}" type="slidenum">
              <a:rPr lang="en-US" smtClean="0"/>
              <a:t>15</a:t>
            </a:fld>
            <a:endParaRPr lang="en-US" dirty="0"/>
          </a:p>
        </p:txBody>
      </p:sp>
    </p:spTree>
    <p:extLst>
      <p:ext uri="{BB962C8B-B14F-4D97-AF65-F5344CB8AC3E}">
        <p14:creationId xmlns:p14="http://schemas.microsoft.com/office/powerpoint/2010/main" val="224864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KT</a:t>
            </a:r>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2021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16</a:t>
            </a:fld>
            <a:endParaRPr lang="en-US"/>
          </a:p>
        </p:txBody>
      </p:sp>
    </p:spTree>
    <p:extLst>
      <p:ext uri="{BB962C8B-B14F-4D97-AF65-F5344CB8AC3E}">
        <p14:creationId xmlns:p14="http://schemas.microsoft.com/office/powerpoint/2010/main" val="311417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 verses commodity</a:t>
            </a:r>
          </a:p>
          <a:p>
            <a:endParaRPr lang="en-US" dirty="0"/>
          </a:p>
          <a:p>
            <a:r>
              <a:rPr lang="en-US" sz="1200" b="0" i="0" u="none" strike="noStrike" kern="1200" dirty="0">
                <a:solidFill>
                  <a:schemeClr val="tx1"/>
                </a:solidFill>
                <a:effectLst/>
                <a:latin typeface="+mn-lt"/>
                <a:ea typeface="+mn-ea"/>
                <a:cs typeface="+mn-cs"/>
              </a:rPr>
              <a:t>DuPont has a presence in over 70 countries, with headquarters in Wilmington, Delaware, and operates approximately 170 manufacturing sites, over 10 global R&amp;D centers and 10 global innovation centers. DuPont (NYSE: DD) is a global innovation leader with technology-based materials, ingredients and solutions that help transform industries and everyday life. Our employees apply diverse science and expertise to help customers advance their best ideas and deliver essential innovations in key markets including electronics, transportation, construction, water, health and wellness, food, and worker safety. More information can be found at </a:t>
            </a:r>
            <a:r>
              <a:rPr lang="en-US" sz="1200" b="0" i="0" u="none" strike="noStrike" kern="1200" dirty="0" err="1">
                <a:solidFill>
                  <a:schemeClr val="tx1"/>
                </a:solidFill>
                <a:effectLst/>
                <a:latin typeface="+mn-lt"/>
                <a:ea typeface="+mn-ea"/>
                <a:cs typeface="+mn-cs"/>
              </a:rPr>
              <a:t>www.dupont.com</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dirty="0"/>
              <a:t>Noah Chemicals:  </a:t>
            </a:r>
            <a:r>
              <a:rPr lang="en-US" sz="1200" b="1" i="0" u="none" strike="noStrike" kern="1200" dirty="0">
                <a:solidFill>
                  <a:schemeClr val="tx1"/>
                </a:solidFill>
                <a:effectLst/>
                <a:latin typeface="+mn-lt"/>
                <a:ea typeface="+mn-ea"/>
                <a:cs typeface="+mn-cs"/>
              </a:rPr>
              <a:t>MISSION STATEMENT</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We Enable the World’s Greatest Innovations!</a:t>
            </a:r>
          </a:p>
          <a:p>
            <a:r>
              <a:rPr lang="en-US" sz="1200" b="0" i="0" u="none" strike="noStrike" kern="1200" dirty="0">
                <a:solidFill>
                  <a:schemeClr val="tx1"/>
                </a:solidFill>
                <a:effectLst/>
                <a:latin typeface="+mn-lt"/>
                <a:ea typeface="+mn-ea"/>
                <a:cs typeface="+mn-cs"/>
              </a:rPr>
              <a:t>Established and reliable, Noah Chemicals is your single source for both traditional and custom chemical products. Whether you are in need of a regularly produced inorganic compound or a rare or custom-manufactured chemical, Noah Chemicals has the facilities and the expertise to meet your requirements.</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5</a:t>
            </a:fld>
            <a:endParaRPr lang="en-US"/>
          </a:p>
        </p:txBody>
      </p:sp>
    </p:spTree>
    <p:extLst>
      <p:ext uri="{BB962C8B-B14F-4D97-AF65-F5344CB8AC3E}">
        <p14:creationId xmlns:p14="http://schemas.microsoft.com/office/powerpoint/2010/main" val="231934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Life Sciences Manufacturer -  </a:t>
            </a:r>
            <a:r>
              <a:rPr lang="en-US" sz="1200" dirty="0"/>
              <a:t>Scientist to scientist pre-sales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Building Equipment Manufacturer  - </a:t>
            </a:r>
            <a:r>
              <a:rPr lang="en-US" sz="1200" dirty="0"/>
              <a:t>Product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Healthcare Product Manufacturer - </a:t>
            </a:r>
            <a:r>
              <a:rPr lang="en-US" sz="1200" dirty="0"/>
              <a:t>Ecommerce (Small Distributor), Relationship management (Large Distributor)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Software-as-a-Service Provider - </a:t>
            </a:r>
            <a:r>
              <a:rPr lang="en-US" sz="1200" dirty="0"/>
              <a:t>Communities of experts, partner ecosystem, citizen developer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Telecom Provider -</a:t>
            </a:r>
            <a:r>
              <a:rPr lang="en-US" sz="1200" b="1" baseline="0" dirty="0">
                <a:solidFill>
                  <a:schemeClr val="tx2"/>
                </a:solidFill>
              </a:rPr>
              <a:t> </a:t>
            </a:r>
            <a:r>
              <a:rPr lang="en-US" sz="1200" dirty="0"/>
              <a:t>Easy to understand</a:t>
            </a:r>
            <a:r>
              <a:rPr lang="en-US" sz="1200" baseline="0" dirty="0"/>
              <a:t> </a:t>
            </a:r>
            <a:r>
              <a:rPr lang="en-US" sz="1200" dirty="0"/>
              <a:t>billing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endParaRPr>
          </a:p>
          <a:p>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6</a:t>
            </a:fld>
            <a:endParaRPr lang="en-US"/>
          </a:p>
        </p:txBody>
      </p:sp>
    </p:spTree>
    <p:extLst>
      <p:ext uri="{BB962C8B-B14F-4D97-AF65-F5344CB8AC3E}">
        <p14:creationId xmlns:p14="http://schemas.microsoft.com/office/powerpoint/2010/main" val="4147006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de-DE"/>
              <a:t>Reed Deshler reed.deshler@alignorg.com 502-241-0057</a:t>
            </a:r>
            <a:endParaRPr lang="en-US"/>
          </a:p>
        </p:txBody>
      </p:sp>
      <p:sp>
        <p:nvSpPr>
          <p:cNvPr id="5" name="Footer Placeholder 4"/>
          <p:cNvSpPr>
            <a:spLocks noGrp="1"/>
          </p:cNvSpPr>
          <p:nvPr>
            <p:ph type="ftr" sz="quarter" idx="11"/>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12"/>
          </p:nvPr>
        </p:nvSpPr>
        <p:spPr/>
        <p:txBody>
          <a:bodyPr/>
          <a:lstStyle/>
          <a:p>
            <a:fld id="{4CF36958-005C-534B-81B2-98E7FCAAE476}" type="slidenum">
              <a:rPr lang="en-US" smtClean="0"/>
              <a:t>8</a:t>
            </a:fld>
            <a:endParaRPr lang="en-US"/>
          </a:p>
        </p:txBody>
      </p:sp>
    </p:spTree>
    <p:extLst>
      <p:ext uri="{BB962C8B-B14F-4D97-AF65-F5344CB8AC3E}">
        <p14:creationId xmlns:p14="http://schemas.microsoft.com/office/powerpoint/2010/main" val="296739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purpose of organization redesign is to achieve new or better results</a:t>
            </a:r>
            <a:endParaRPr lang="en-US" dirty="0"/>
          </a:p>
          <a:p>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Develop your strategy based on the customer needs that you are designing the organization to fulfill.  For example, fewer touch points, simpler payment options, better support, faster delivery,  or more product options.  Whatever the answer, it’s important to remember that organization design should start outside and work in.</a:t>
            </a:r>
          </a:p>
          <a:p>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10</a:t>
            </a:fld>
            <a:endParaRPr lang="en-US"/>
          </a:p>
        </p:txBody>
      </p:sp>
    </p:spTree>
    <p:extLst>
      <p:ext uri="{BB962C8B-B14F-4D97-AF65-F5344CB8AC3E}">
        <p14:creationId xmlns:p14="http://schemas.microsoft.com/office/powerpoint/2010/main" val="186123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TIPS FOR LEADERS TO CONSIDER </a:t>
            </a:r>
            <a:endParaRPr lang="en-US" dirty="0"/>
          </a:p>
          <a:p>
            <a:r>
              <a:rPr lang="en-US" sz="1200" b="1" kern="1200" dirty="0">
                <a:solidFill>
                  <a:schemeClr val="tx1"/>
                </a:solidFill>
                <a:effectLst/>
                <a:latin typeface="+mn-lt"/>
                <a:ea typeface="+mn-ea"/>
                <a:cs typeface="+mn-cs"/>
              </a:rPr>
              <a:t>Work Activities/Processes: </a:t>
            </a:r>
            <a:r>
              <a:rPr lang="en-US" sz="1200" kern="1200" dirty="0">
                <a:solidFill>
                  <a:schemeClr val="tx1"/>
                </a:solidFill>
                <a:effectLst/>
                <a:latin typeface="+mn-lt"/>
                <a:ea typeface="+mn-ea"/>
                <a:cs typeface="+mn-cs"/>
              </a:rPr>
              <a:t>If the work doesn’t change, the results don’t change. As organization leaders adjust or change strategy, scrutinize the work of the organization and discern what new or existing activities and touch points will actually deliver differentiation in the marketplace. Look for ways to deliberately design your organization work activities and processes to manage both the competitive and the “running the business” work so </a:t>
            </a:r>
            <a:endParaRPr lang="en-US" dirty="0"/>
          </a:p>
          <a:p>
            <a:r>
              <a:rPr lang="en-US" sz="1200" kern="1200" dirty="0">
                <a:solidFill>
                  <a:schemeClr val="tx1"/>
                </a:solidFill>
                <a:effectLst/>
                <a:latin typeface="+mn-lt"/>
                <a:ea typeface="+mn-ea"/>
                <a:cs typeface="+mn-cs"/>
              </a:rPr>
              <a:t>2  that the day-to-day necessary work does not overrun the competitive work. </a:t>
            </a:r>
            <a:endParaRPr lang="en-US" dirty="0">
              <a:effectLst/>
            </a:endParaRPr>
          </a:p>
          <a:p>
            <a:r>
              <a:rPr lang="en-US" sz="1200" b="1" kern="1200" dirty="0">
                <a:solidFill>
                  <a:schemeClr val="tx1"/>
                </a:solidFill>
                <a:effectLst/>
                <a:latin typeface="+mn-lt"/>
                <a:ea typeface="+mn-ea"/>
                <a:cs typeface="+mn-cs"/>
              </a:rPr>
              <a:t>Organizational Structure: </a:t>
            </a:r>
            <a:r>
              <a:rPr lang="en-US" sz="1200" kern="1200" dirty="0">
                <a:solidFill>
                  <a:schemeClr val="tx1"/>
                </a:solidFill>
                <a:effectLst/>
                <a:latin typeface="+mn-lt"/>
                <a:ea typeface="+mn-ea"/>
                <a:cs typeface="+mn-cs"/>
              </a:rPr>
              <a:t>If the customer experience is to be one of your organization’s competitive advantages, then organization structure choices must reflect the customer experience as a top priority. This can be accomplished by ensuring your organization’s structure is deliberately designed to deliver on the capabilities needed to effectuate a </a:t>
            </a:r>
            <a:endParaRPr lang="en-US" dirty="0">
              <a:effectLst/>
            </a:endParaRPr>
          </a:p>
          <a:p>
            <a:r>
              <a:rPr lang="en-US" sz="1200" kern="1200" dirty="0">
                <a:solidFill>
                  <a:schemeClr val="tx1"/>
                </a:solidFill>
                <a:effectLst/>
                <a:latin typeface="+mn-lt"/>
                <a:ea typeface="+mn-ea"/>
                <a:cs typeface="+mn-cs"/>
              </a:rPr>
              <a:t>3  differentiated customer experience. </a:t>
            </a:r>
            <a:endParaRPr lang="en-US" dirty="0">
              <a:effectLst/>
            </a:endParaRPr>
          </a:p>
          <a:p>
            <a:r>
              <a:rPr lang="en-US" sz="1200" b="1" kern="1200" dirty="0">
                <a:solidFill>
                  <a:schemeClr val="tx1"/>
                </a:solidFill>
                <a:effectLst/>
                <a:latin typeface="+mn-lt"/>
                <a:ea typeface="+mn-ea"/>
                <a:cs typeface="+mn-cs"/>
              </a:rPr>
              <a:t>Data and Metrics: </a:t>
            </a:r>
            <a:r>
              <a:rPr lang="en-US" sz="1200" kern="1200" dirty="0">
                <a:solidFill>
                  <a:schemeClr val="tx1"/>
                </a:solidFill>
                <a:effectLst/>
                <a:latin typeface="+mn-lt"/>
                <a:ea typeface="+mn-ea"/>
                <a:cs typeface="+mn-cs"/>
              </a:rPr>
              <a:t>Utilize data and metrics to determine whether your customer experience is improving or declining. Organizations should seek to get actionable data that is accurate, relevant, and timely into the hands of leaders on the front lines, where it will be employed to effectively identify and solve problems and optimize the customer </a:t>
            </a:r>
            <a:endParaRPr lang="en-US" dirty="0">
              <a:effectLst/>
            </a:endParaRPr>
          </a:p>
          <a:p>
            <a:r>
              <a:rPr lang="en-US" sz="1200" kern="1200" dirty="0">
                <a:solidFill>
                  <a:schemeClr val="tx1"/>
                </a:solidFill>
                <a:effectLst/>
                <a:latin typeface="+mn-lt"/>
                <a:ea typeface="+mn-ea"/>
                <a:cs typeface="+mn-cs"/>
              </a:rPr>
              <a:t>4  experience (discussed further in Chapter 5). </a:t>
            </a:r>
            <a:endParaRPr lang="en-US" dirty="0">
              <a:effectLst/>
            </a:endParaRPr>
          </a:p>
          <a:p>
            <a:r>
              <a:rPr lang="en-US" sz="1200" b="1" kern="1200" dirty="0">
                <a:solidFill>
                  <a:schemeClr val="tx1"/>
                </a:solidFill>
                <a:effectLst/>
                <a:latin typeface="+mn-lt"/>
                <a:ea typeface="+mn-ea"/>
                <a:cs typeface="+mn-cs"/>
              </a:rPr>
              <a:t>Decision Rights: </a:t>
            </a:r>
            <a:r>
              <a:rPr lang="en-US" sz="1200" kern="1200" dirty="0">
                <a:solidFill>
                  <a:schemeClr val="tx1"/>
                </a:solidFill>
                <a:effectLst/>
                <a:latin typeface="+mn-lt"/>
                <a:ea typeface="+mn-ea"/>
                <a:cs typeface="+mn-cs"/>
              </a:rPr>
              <a:t>Adjust decision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rights, if necessary, to protect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customer experience without assuming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unnecessary risk. For example, a car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dealership that cultivated particularly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loyal customers authorized the service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team to prioritize and adjust service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schedules to meet customers’ specific</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individual needs. Empowered customer-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facing employees are key to creating a positive customer experience with no friction throughout the customer journey. </a:t>
            </a:r>
            <a:endParaRPr lang="en-US" dirty="0">
              <a:effectLst/>
            </a:endParaRPr>
          </a:p>
          <a:p>
            <a:r>
              <a:rPr lang="en-US" sz="1200" kern="1200" dirty="0">
                <a:solidFill>
                  <a:schemeClr val="tx1"/>
                </a:solidFill>
                <a:effectLst/>
                <a:latin typeface="+mn-lt"/>
                <a:ea typeface="+mn-ea"/>
                <a:cs typeface="+mn-cs"/>
              </a:rPr>
              <a:t>5  </a:t>
            </a:r>
            <a:r>
              <a:rPr lang="en-US" sz="1200" b="1" kern="1200" dirty="0">
                <a:solidFill>
                  <a:schemeClr val="tx1"/>
                </a:solidFill>
                <a:effectLst/>
                <a:latin typeface="+mn-lt"/>
                <a:ea typeface="+mn-ea"/>
                <a:cs typeface="+mn-cs"/>
              </a:rPr>
              <a:t>Incentives and Training: </a:t>
            </a:r>
            <a:r>
              <a:rPr lang="en-US" sz="1200" kern="1200" dirty="0">
                <a:solidFill>
                  <a:schemeClr val="tx1"/>
                </a:solidFill>
                <a:effectLst/>
                <a:latin typeface="+mn-lt"/>
                <a:ea typeface="+mn-ea"/>
                <a:cs typeface="+mn-cs"/>
              </a:rPr>
              <a:t>Leaders are responsible to ensure that high-quality, consistent training opportunities are provided for customer-facing employees, recognizing that a </a:t>
            </a:r>
            <a:endParaRPr lang="en-US" dirty="0">
              <a:effectLst/>
            </a:endParaRPr>
          </a:p>
          <a:p>
            <a:r>
              <a:rPr lang="en-US" sz="1200" kern="1200" dirty="0">
                <a:solidFill>
                  <a:schemeClr val="tx1"/>
                </a:solidFill>
                <a:effectLst/>
                <a:latin typeface="+mn-lt"/>
                <a:ea typeface="+mn-ea"/>
                <a:cs typeface="+mn-cs"/>
              </a:rPr>
              <a:t>6  highly skilled team will decrease customer churn and improve the company’s reputation. </a:t>
            </a:r>
            <a:endParaRPr lang="en-US" dirty="0">
              <a:effectLst/>
            </a:endParaRPr>
          </a:p>
          <a:p>
            <a:r>
              <a:rPr lang="en-US" sz="1200" b="1" kern="1200" dirty="0">
                <a:solidFill>
                  <a:schemeClr val="tx1"/>
                </a:solidFill>
                <a:effectLst/>
                <a:latin typeface="+mn-lt"/>
                <a:ea typeface="+mn-ea"/>
                <a:cs typeface="+mn-cs"/>
              </a:rPr>
              <a:t>Technology: </a:t>
            </a:r>
            <a:r>
              <a:rPr lang="en-US" sz="1200" kern="1200" dirty="0">
                <a:solidFill>
                  <a:schemeClr val="tx1"/>
                </a:solidFill>
                <a:effectLst/>
                <a:latin typeface="+mn-lt"/>
                <a:ea typeface="+mn-ea"/>
                <a:cs typeface="+mn-cs"/>
              </a:rPr>
              <a:t>Explore new ways to use technologies and digitization with voice of the customer (VOC) and customer feedback as a roadmap to guide how you manage these new choices. These capabilities will provide valuable business insights to help your organization improve and differentiate the customer experience. </a:t>
            </a:r>
            <a:endParaRPr lang="en-US" dirty="0">
              <a:effectLst/>
            </a:endParaRPr>
          </a:p>
          <a:p>
            <a:r>
              <a:rPr lang="en-US" sz="1200" kern="1200" dirty="0">
                <a:solidFill>
                  <a:schemeClr val="tx1"/>
                </a:solidFill>
                <a:effectLst/>
                <a:latin typeface="+mn-lt"/>
                <a:ea typeface="+mn-ea"/>
                <a:cs typeface="+mn-cs"/>
              </a:rPr>
              <a:t>0 </a:t>
            </a:r>
            <a:r>
              <a:rPr lang="en-US" sz="1200" b="1" kern="1200" dirty="0">
                <a:solidFill>
                  <a:schemeClr val="tx1"/>
                </a:solidFill>
                <a:effectLst/>
                <a:latin typeface="+mn-lt"/>
                <a:ea typeface="+mn-ea"/>
                <a:cs typeface="+mn-cs"/>
              </a:rPr>
              <a:t>A word of caution: </a:t>
            </a:r>
            <a:r>
              <a:rPr lang="en-US" sz="1200" kern="1200" dirty="0">
                <a:solidFill>
                  <a:schemeClr val="tx1"/>
                </a:solidFill>
                <a:effectLst/>
                <a:latin typeface="+mn-lt"/>
                <a:ea typeface="+mn-ea"/>
                <a:cs typeface="+mn-cs"/>
              </a:rPr>
              <a:t>Empowering employees requires the applicable SOPs, clearly defined decision rights, and processes or play books to be in place to mitigate risk and ensure optimal outcomes and consistency. </a:t>
            </a:r>
            <a:endParaRPr lang="en-US" dirty="0">
              <a:effectLst/>
            </a:endParaRPr>
          </a:p>
          <a:p>
            <a:r>
              <a:rPr lang="en-US" sz="1200" kern="1200" dirty="0">
                <a:solidFill>
                  <a:schemeClr val="tx1"/>
                </a:solidFill>
                <a:effectLst/>
                <a:latin typeface="+mn-lt"/>
                <a:ea typeface="+mn-ea"/>
                <a:cs typeface="+mn-cs"/>
              </a:rPr>
              <a:t>14 Designing an Organization for a Differentiated Customer Experience </a:t>
            </a:r>
            <a:endParaRPr lang="en-US" dirty="0"/>
          </a:p>
          <a:p>
            <a:r>
              <a:rPr lang="en-US" sz="1200" kern="1200" dirty="0">
                <a:solidFill>
                  <a:schemeClr val="tx1"/>
                </a:solidFill>
                <a:effectLst/>
                <a:latin typeface="+mn-lt"/>
                <a:ea typeface="+mn-ea"/>
                <a:cs typeface="+mn-cs"/>
              </a:rPr>
              <a:t>Many business leaders say they believe having loyal customers is key to business success; however, not all are willing to invest in the capabilities and organization design framework necessary to achieve a truly differentiated customer experience. Business systems, processes, and other strategic choices must be aligned and focused on delivering the critical capabilities to support a differentiated customer experience. Your organization should ensure that all aspects of the “organizational cube” are aligned with your strategy and capabilities. </a:t>
            </a:r>
            <a:endParaRPr lang="en-US" dirty="0"/>
          </a:p>
          <a:p>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11</a:t>
            </a:fld>
            <a:endParaRPr lang="en-US"/>
          </a:p>
        </p:txBody>
      </p:sp>
    </p:spTree>
    <p:extLst>
      <p:ext uri="{BB962C8B-B14F-4D97-AF65-F5344CB8AC3E}">
        <p14:creationId xmlns:p14="http://schemas.microsoft.com/office/powerpoint/2010/main" val="4231662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Leaders must be committed to the cause and that should be reflected in their prioritization of efforts, communication, resourcing, and follow- through. </a:t>
            </a:r>
            <a:endParaRPr lang="en-US" dirty="0"/>
          </a:p>
          <a:p>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12</a:t>
            </a:fld>
            <a:endParaRPr lang="en-US"/>
          </a:p>
        </p:txBody>
      </p:sp>
    </p:spTree>
    <p:extLst>
      <p:ext uri="{BB962C8B-B14F-4D97-AF65-F5344CB8AC3E}">
        <p14:creationId xmlns:p14="http://schemas.microsoft.com/office/powerpoint/2010/main" val="3776313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In-Depth Research</a:t>
            </a:r>
            <a:r>
              <a:rPr lang="en-US" dirty="0"/>
              <a:t>:  What do your customers value in their interactions with your company? Identify needs by conducting in-depth research and asking customers specific questions about their problems. Gathering these details allows a better understanding of your customers and their value points.</a:t>
            </a:r>
          </a:p>
          <a:p>
            <a:r>
              <a:rPr lang="en-US" b="1" dirty="0">
                <a:hlinkClick r:id="rId3"/>
              </a:rPr>
              <a:t>Organizational Alignment</a:t>
            </a:r>
            <a:r>
              <a:rPr lang="en-US" dirty="0"/>
              <a:t>:  Align your work activities, reward systems, metrics, culture, and structures to this strategy and operating model. This isn’t a quick shuffling of the org chart, rather a thoughtful (and sometimes ongoing) effort to align the organization and related processes, systems, structures, metrics, rewards, and talent.</a:t>
            </a:r>
          </a:p>
          <a:p>
            <a:r>
              <a:rPr lang="en-US" b="1" u="sng" dirty="0"/>
              <a:t>Innovation</a:t>
            </a:r>
            <a:r>
              <a:rPr lang="en-US" dirty="0"/>
              <a:t>:  Keep an eye on future trends to help you anticipate needs – and prepare to offer as soon as they need it. A business model that delivers the right innovation by correctly identifying customer wants and needs will gain customers, sell more products and services, and generate a loyal following.</a:t>
            </a:r>
          </a:p>
          <a:p>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13</a:t>
            </a:fld>
            <a:endParaRPr lang="en-US"/>
          </a:p>
        </p:txBody>
      </p:sp>
    </p:spTree>
    <p:extLst>
      <p:ext uri="{BB962C8B-B14F-4D97-AF65-F5344CB8AC3E}">
        <p14:creationId xmlns:p14="http://schemas.microsoft.com/office/powerpoint/2010/main" val="253101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p>
          <a:p>
            <a:br>
              <a:rPr lang="en-US" dirty="0"/>
            </a:br>
            <a:endParaRPr lang="en-US" dirty="0"/>
          </a:p>
        </p:txBody>
      </p:sp>
      <p:sp>
        <p:nvSpPr>
          <p:cNvPr id="4" name="Header Placeholder 3"/>
          <p:cNvSpPr>
            <a:spLocks noGrp="1"/>
          </p:cNvSpPr>
          <p:nvPr>
            <p:ph type="hdr" sz="quarter"/>
          </p:nvPr>
        </p:nvSpPr>
        <p:spPr/>
        <p:txBody>
          <a:bodyPr/>
          <a:lstStyle/>
          <a:p>
            <a:r>
              <a:rPr lang="de-DE"/>
              <a:t>Reed Deshler reed.deshler@alignorg.com 502-241-0057</a:t>
            </a:r>
            <a:endParaRPr lang="en-US"/>
          </a:p>
        </p:txBody>
      </p:sp>
      <p:sp>
        <p:nvSpPr>
          <p:cNvPr id="5" name="Footer Placeholder 4"/>
          <p:cNvSpPr>
            <a:spLocks noGrp="1"/>
          </p:cNvSpPr>
          <p:nvPr>
            <p:ph type="ftr" sz="quarter" idx="4"/>
          </p:nvPr>
        </p:nvSpPr>
        <p:spPr/>
        <p:txBody>
          <a:bodyPr/>
          <a:lstStyle/>
          <a:p>
            <a:r>
              <a:rPr lang="en-US"/>
              <a:t>© 2022 All Rights Reserved AlignOrg Solutions</a:t>
            </a:r>
            <a:endParaRPr lang="en-US" dirty="0"/>
          </a:p>
        </p:txBody>
      </p:sp>
      <p:sp>
        <p:nvSpPr>
          <p:cNvPr id="6" name="Slide Number Placeholder 5"/>
          <p:cNvSpPr>
            <a:spLocks noGrp="1"/>
          </p:cNvSpPr>
          <p:nvPr>
            <p:ph type="sldNum" sz="quarter" idx="5"/>
          </p:nvPr>
        </p:nvSpPr>
        <p:spPr/>
        <p:txBody>
          <a:bodyPr/>
          <a:lstStyle/>
          <a:p>
            <a:fld id="{4CF36958-005C-534B-81B2-98E7FCAAE476}" type="slidenum">
              <a:rPr lang="en-US" smtClean="0"/>
              <a:t>14</a:t>
            </a:fld>
            <a:endParaRPr lang="en-US"/>
          </a:p>
        </p:txBody>
      </p:sp>
    </p:spTree>
    <p:extLst>
      <p:ext uri="{BB962C8B-B14F-4D97-AF65-F5344CB8AC3E}">
        <p14:creationId xmlns:p14="http://schemas.microsoft.com/office/powerpoint/2010/main" val="967816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whit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3D02100-BA3B-4C48-A933-07384214F3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0" y="488536"/>
            <a:ext cx="4381899" cy="1185554"/>
          </a:xfrm>
          <a:prstGeom prst="rect">
            <a:avLst/>
          </a:prstGeom>
        </p:spPr>
      </p:pic>
      <p:sp>
        <p:nvSpPr>
          <p:cNvPr id="9" name="Title 1">
            <a:extLst>
              <a:ext uri="{FF2B5EF4-FFF2-40B4-BE49-F238E27FC236}">
                <a16:creationId xmlns:a16="http://schemas.microsoft.com/office/drawing/2014/main" id="{015CEFC3-AB19-1F41-8A46-9ACF698CBAF6}"/>
              </a:ext>
            </a:extLst>
          </p:cNvPr>
          <p:cNvSpPr>
            <a:spLocks noGrp="1"/>
          </p:cNvSpPr>
          <p:nvPr>
            <p:ph type="ctrTitle" hasCustomPrompt="1"/>
          </p:nvPr>
        </p:nvSpPr>
        <p:spPr>
          <a:xfrm>
            <a:off x="3119718" y="2196702"/>
            <a:ext cx="5272996" cy="847131"/>
          </a:xfrm>
          <a:prstGeom prst="rect">
            <a:avLst/>
          </a:prstGeom>
        </p:spPr>
        <p:txBody>
          <a:bodyPr anchor="b">
            <a:noAutofit/>
          </a:bodyPr>
          <a:lstStyle>
            <a:lvl1pPr algn="l">
              <a:defRPr sz="24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9E9C7AE9-508D-3348-8323-6FA4D30BE21B}"/>
              </a:ext>
            </a:extLst>
          </p:cNvPr>
          <p:cNvSpPr>
            <a:spLocks noGrp="1"/>
          </p:cNvSpPr>
          <p:nvPr>
            <p:ph type="subTitle" idx="1"/>
          </p:nvPr>
        </p:nvSpPr>
        <p:spPr>
          <a:xfrm>
            <a:off x="3119718" y="3249811"/>
            <a:ext cx="5272996" cy="379214"/>
          </a:xfrm>
          <a:prstGeom prst="rect">
            <a:avLst/>
          </a:prstGeom>
        </p:spPr>
        <p:txBody>
          <a:bodyPr>
            <a:noAutofit/>
          </a:bodyPr>
          <a:lstStyle>
            <a:lvl1pPr marL="0" indent="0" algn="l">
              <a:buNone/>
              <a:defRPr sz="1350">
                <a:solidFill>
                  <a:schemeClr val="tx2"/>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DDEE6891-7719-EC42-BAC5-F1202642AE9F}"/>
              </a:ext>
            </a:extLst>
          </p:cNvPr>
          <p:cNvSpPr>
            <a:spLocks noGrp="1"/>
          </p:cNvSpPr>
          <p:nvPr>
            <p:ph type="body" sz="quarter" idx="10" hasCustomPrompt="1"/>
          </p:nvPr>
        </p:nvSpPr>
        <p:spPr>
          <a:xfrm>
            <a:off x="3118929" y="4695825"/>
            <a:ext cx="5273789" cy="238125"/>
          </a:xfrm>
        </p:spPr>
        <p:txBody>
          <a:bodyPr>
            <a:noAutofit/>
          </a:bodyPr>
          <a:lstStyle>
            <a:lvl1pPr>
              <a:defRPr sz="600">
                <a:solidFill>
                  <a:schemeClr val="tx2"/>
                </a:solidFill>
              </a:defRPr>
            </a:lvl1pPr>
          </a:lstStyle>
          <a:p>
            <a:r>
              <a:rPr lang="en-US" dirty="0"/>
              <a:t>© 2022 AlignOrg Solutions. All rights reserved. This content should not be shared, reproduced, or transmitted to anyone without permission from </a:t>
            </a:r>
            <a:r>
              <a:rPr lang="en-US" dirty="0" err="1"/>
              <a:t>AlignOrg</a:t>
            </a:r>
            <a:r>
              <a:rPr lang="en-US" dirty="0"/>
              <a:t> Solutions.</a:t>
            </a:r>
          </a:p>
          <a:p>
            <a:pPr lvl="0"/>
            <a:endParaRPr lang="en-US" dirty="0"/>
          </a:p>
        </p:txBody>
      </p:sp>
      <p:sp>
        <p:nvSpPr>
          <p:cNvPr id="19" name="Text Placeholder 18">
            <a:extLst>
              <a:ext uri="{FF2B5EF4-FFF2-40B4-BE49-F238E27FC236}">
                <a16:creationId xmlns:a16="http://schemas.microsoft.com/office/drawing/2014/main" id="{E26B668D-2460-214F-9E19-DF57BAAE5496}"/>
              </a:ext>
            </a:extLst>
          </p:cNvPr>
          <p:cNvSpPr>
            <a:spLocks noGrp="1"/>
          </p:cNvSpPr>
          <p:nvPr>
            <p:ph type="body" sz="quarter" idx="11" hasCustomPrompt="1"/>
          </p:nvPr>
        </p:nvSpPr>
        <p:spPr>
          <a:xfrm>
            <a:off x="3118135" y="3686770"/>
            <a:ext cx="5273789" cy="539672"/>
          </a:xfrm>
        </p:spPr>
        <p:txBody>
          <a:bodyPr>
            <a:noAutofit/>
          </a:bodyPr>
          <a:lstStyle>
            <a:lvl1pPr>
              <a:spcBef>
                <a:spcPts val="0"/>
              </a:spcBef>
              <a:defRPr sz="825" b="0" i="1">
                <a:solidFill>
                  <a:schemeClr val="tx2"/>
                </a:solidFill>
                <a:latin typeface="Arial" panose="020B0604020202020204" pitchFamily="34" charset="0"/>
                <a:cs typeface="Arial" panose="020B0604020202020204" pitchFamily="34" charset="0"/>
              </a:defRPr>
            </a:lvl1pPr>
          </a:lstStyle>
          <a:p>
            <a:pPr lvl="0"/>
            <a:r>
              <a:rPr lang="en-US" dirty="0"/>
              <a:t>(Optional) </a:t>
            </a:r>
          </a:p>
          <a:p>
            <a:pPr lvl="0"/>
            <a:r>
              <a:rPr lang="en-US" dirty="0"/>
              <a:t>Presenter name &amp; title</a:t>
            </a:r>
          </a:p>
          <a:p>
            <a:pPr lvl="0"/>
            <a:r>
              <a:rPr lang="en-US" dirty="0"/>
              <a:t>Event (if it makes sense)</a:t>
            </a:r>
          </a:p>
          <a:p>
            <a:pPr lvl="0"/>
            <a:r>
              <a:rPr lang="en-US" dirty="0"/>
              <a:t>Month DD, YYYY (Arial 11pt, Navy Blue)</a:t>
            </a:r>
          </a:p>
        </p:txBody>
      </p:sp>
      <p:sp>
        <p:nvSpPr>
          <p:cNvPr id="3" name="Picture Placeholder 2">
            <a:extLst>
              <a:ext uri="{FF2B5EF4-FFF2-40B4-BE49-F238E27FC236}">
                <a16:creationId xmlns:a16="http://schemas.microsoft.com/office/drawing/2014/main" id="{0B5743E8-09D4-8B46-849F-0F92A7E28F59}"/>
              </a:ext>
            </a:extLst>
          </p:cNvPr>
          <p:cNvSpPr>
            <a:spLocks noGrp="1"/>
          </p:cNvSpPr>
          <p:nvPr>
            <p:ph type="pic" sz="quarter" idx="12" hasCustomPrompt="1"/>
          </p:nvPr>
        </p:nvSpPr>
        <p:spPr>
          <a:xfrm>
            <a:off x="1007575" y="479227"/>
            <a:ext cx="3282950" cy="1107281"/>
          </a:xfrm>
        </p:spPr>
        <p:txBody>
          <a:bodyPr>
            <a:noAutofit/>
          </a:bodyPr>
          <a:lstStyle/>
          <a:p>
            <a:r>
              <a:rPr lang="en-US"/>
              <a:t>Insert client logo here</a:t>
            </a:r>
          </a:p>
        </p:txBody>
      </p:sp>
      <p:pic>
        <p:nvPicPr>
          <p:cNvPr id="13" name="Picture 12">
            <a:extLst>
              <a:ext uri="{FF2B5EF4-FFF2-40B4-BE49-F238E27FC236}">
                <a16:creationId xmlns:a16="http://schemas.microsoft.com/office/drawing/2014/main" id="{0888CA1F-1FB0-5F46-AFA2-4B987C90EF74}"/>
              </a:ext>
            </a:extLst>
          </p:cNvPr>
          <p:cNvPicPr>
            <a:picLocks noChangeAspect="1"/>
          </p:cNvPicPr>
          <p:nvPr userDrawn="1"/>
        </p:nvPicPr>
        <p:blipFill rotWithShape="1">
          <a:blip r:embed="rId4"/>
          <a:srcRect l="37484" b="19308"/>
          <a:stretch/>
        </p:blipFill>
        <p:spPr>
          <a:xfrm>
            <a:off x="1" y="1907693"/>
            <a:ext cx="2274426" cy="3235807"/>
          </a:xfrm>
          <a:prstGeom prst="rect">
            <a:avLst/>
          </a:prstGeom>
        </p:spPr>
      </p:pic>
    </p:spTree>
    <p:extLst>
      <p:ext uri="{BB962C8B-B14F-4D97-AF65-F5344CB8AC3E}">
        <p14:creationId xmlns:p14="http://schemas.microsoft.com/office/powerpoint/2010/main" val="141971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 dar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15CEFC3-AB19-1F41-8A46-9ACF698CBAF6}"/>
              </a:ext>
            </a:extLst>
          </p:cNvPr>
          <p:cNvSpPr>
            <a:spLocks noGrp="1"/>
          </p:cNvSpPr>
          <p:nvPr>
            <p:ph type="ctrTitle" hasCustomPrompt="1"/>
          </p:nvPr>
        </p:nvSpPr>
        <p:spPr>
          <a:xfrm>
            <a:off x="3118104" y="2194560"/>
            <a:ext cx="5276088" cy="847131"/>
          </a:xfrm>
          <a:prstGeom prst="rect">
            <a:avLst/>
          </a:prstGeom>
        </p:spPr>
        <p:txBody>
          <a:bodyPr anchor="b">
            <a:noAutofit/>
          </a:bodyPr>
          <a:lstStyle>
            <a:lvl1pPr algn="l">
              <a:defRPr sz="24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6" name="Picture 5">
            <a:extLst>
              <a:ext uri="{FF2B5EF4-FFF2-40B4-BE49-F238E27FC236}">
                <a16:creationId xmlns:a16="http://schemas.microsoft.com/office/drawing/2014/main" id="{E0912263-C2EC-DF43-8F37-C334966F688A}"/>
              </a:ext>
            </a:extLst>
          </p:cNvPr>
          <p:cNvPicPr>
            <a:picLocks noChangeAspect="1"/>
          </p:cNvPicPr>
          <p:nvPr userDrawn="1"/>
        </p:nvPicPr>
        <p:blipFill rotWithShape="1">
          <a:blip r:embed="rId2"/>
          <a:srcRect l="37484" b="19308"/>
          <a:stretch/>
        </p:blipFill>
        <p:spPr>
          <a:xfrm>
            <a:off x="1" y="1926177"/>
            <a:ext cx="2261417" cy="3217323"/>
          </a:xfrm>
          <a:prstGeom prst="rect">
            <a:avLst/>
          </a:prstGeom>
        </p:spPr>
      </p:pic>
      <p:sp>
        <p:nvSpPr>
          <p:cNvPr id="13" name="Subtitle 2">
            <a:extLst>
              <a:ext uri="{FF2B5EF4-FFF2-40B4-BE49-F238E27FC236}">
                <a16:creationId xmlns:a16="http://schemas.microsoft.com/office/drawing/2014/main" id="{87E9988B-FAEA-C143-94CE-FEDD6D8B0936}"/>
              </a:ext>
            </a:extLst>
          </p:cNvPr>
          <p:cNvSpPr>
            <a:spLocks noGrp="1"/>
          </p:cNvSpPr>
          <p:nvPr>
            <p:ph type="subTitle" idx="1"/>
          </p:nvPr>
        </p:nvSpPr>
        <p:spPr>
          <a:xfrm>
            <a:off x="3118104" y="3249811"/>
            <a:ext cx="5276088" cy="379214"/>
          </a:xfrm>
          <a:prstGeom prst="rect">
            <a:avLst/>
          </a:prstGeom>
        </p:spPr>
        <p:txBody>
          <a:bodyPr>
            <a:noAutofit/>
          </a:bodyPr>
          <a:lstStyle>
            <a:lvl1pPr marL="0" indent="0" algn="l">
              <a:buNone/>
              <a:defRPr sz="1350">
                <a:solidFill>
                  <a:schemeClr val="bg1"/>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14" name="Text Placeholder 18">
            <a:extLst>
              <a:ext uri="{FF2B5EF4-FFF2-40B4-BE49-F238E27FC236}">
                <a16:creationId xmlns:a16="http://schemas.microsoft.com/office/drawing/2014/main" id="{B63CFC7A-374A-524D-BDD0-ED79FA18902B}"/>
              </a:ext>
            </a:extLst>
          </p:cNvPr>
          <p:cNvSpPr>
            <a:spLocks noGrp="1"/>
          </p:cNvSpPr>
          <p:nvPr>
            <p:ph type="body" sz="quarter" idx="11" hasCustomPrompt="1"/>
          </p:nvPr>
        </p:nvSpPr>
        <p:spPr>
          <a:xfrm>
            <a:off x="3118103" y="3685032"/>
            <a:ext cx="5276088" cy="423863"/>
          </a:xfrm>
        </p:spPr>
        <p:txBody>
          <a:bodyPr>
            <a:noAutofit/>
          </a:bodyPr>
          <a:lstStyle>
            <a:lvl1pPr>
              <a:spcBef>
                <a:spcPts val="0"/>
              </a:spcBef>
              <a:defRPr sz="825" b="0" i="1">
                <a:solidFill>
                  <a:schemeClr val="bg1"/>
                </a:solidFill>
                <a:latin typeface="Arial" panose="020B0604020202020204" pitchFamily="34" charset="0"/>
                <a:cs typeface="Arial" panose="020B0604020202020204" pitchFamily="34" charset="0"/>
              </a:defRPr>
            </a:lvl1pPr>
          </a:lstStyle>
          <a:p>
            <a:pPr lvl="0"/>
            <a:r>
              <a:rPr lang="en-US" dirty="0"/>
              <a:t>(Optional) Presenter name &amp; title</a:t>
            </a:r>
          </a:p>
          <a:p>
            <a:pPr lvl="0"/>
            <a:r>
              <a:rPr lang="en-US" dirty="0"/>
              <a:t>Event (if it makes sense)</a:t>
            </a:r>
          </a:p>
          <a:p>
            <a:pPr lvl="0"/>
            <a:r>
              <a:rPr lang="en-US" dirty="0"/>
              <a:t>Month DD, YYYY (Arial 11pt, White)</a:t>
            </a:r>
          </a:p>
        </p:txBody>
      </p:sp>
      <p:sp>
        <p:nvSpPr>
          <p:cNvPr id="12" name="Text Placeholder 4">
            <a:extLst>
              <a:ext uri="{FF2B5EF4-FFF2-40B4-BE49-F238E27FC236}">
                <a16:creationId xmlns:a16="http://schemas.microsoft.com/office/drawing/2014/main" id="{67193AA1-94F3-9247-A2E1-37CE27F939D8}"/>
              </a:ext>
            </a:extLst>
          </p:cNvPr>
          <p:cNvSpPr>
            <a:spLocks noGrp="1"/>
          </p:cNvSpPr>
          <p:nvPr>
            <p:ph type="body" sz="quarter" idx="10" hasCustomPrompt="1"/>
          </p:nvPr>
        </p:nvSpPr>
        <p:spPr>
          <a:xfrm>
            <a:off x="3118104" y="4700016"/>
            <a:ext cx="5276088" cy="238125"/>
          </a:xfrm>
        </p:spPr>
        <p:txBody>
          <a:bodyPr>
            <a:noAutofit/>
          </a:bodyPr>
          <a:lstStyle>
            <a:lvl1pPr>
              <a:defRPr sz="600">
                <a:solidFill>
                  <a:schemeClr val="bg1"/>
                </a:solidFill>
              </a:defRPr>
            </a:lvl1pPr>
          </a:lstStyle>
          <a:p>
            <a:r>
              <a:rPr lang="en-US" dirty="0"/>
              <a:t>© 2022 AlignOrg Solutions. All rights reserved. This content should not be shared, reproduced, or transmitted to anyone without permission from </a:t>
            </a:r>
            <a:r>
              <a:rPr lang="en-US" dirty="0" err="1"/>
              <a:t>AlignOrg</a:t>
            </a:r>
            <a:r>
              <a:rPr lang="en-US" dirty="0"/>
              <a:t> Solutions.</a:t>
            </a:r>
          </a:p>
          <a:p>
            <a:pPr lvl="0"/>
            <a:endParaRPr lang="en-US" dirty="0"/>
          </a:p>
        </p:txBody>
      </p:sp>
      <p:pic>
        <p:nvPicPr>
          <p:cNvPr id="19" name="Picture 18">
            <a:extLst>
              <a:ext uri="{FF2B5EF4-FFF2-40B4-BE49-F238E27FC236}">
                <a16:creationId xmlns:a16="http://schemas.microsoft.com/office/drawing/2014/main" id="{7652557D-9D67-B244-8965-ACCF23A967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91945" y="647229"/>
            <a:ext cx="3584187" cy="938910"/>
          </a:xfrm>
          <a:prstGeom prst="rect">
            <a:avLst/>
          </a:prstGeom>
        </p:spPr>
      </p:pic>
      <p:sp>
        <p:nvSpPr>
          <p:cNvPr id="8" name="Picture Placeholder 2">
            <a:extLst>
              <a:ext uri="{FF2B5EF4-FFF2-40B4-BE49-F238E27FC236}">
                <a16:creationId xmlns:a16="http://schemas.microsoft.com/office/drawing/2014/main" id="{22F0472B-85F2-B94E-83FE-413D2B094579}"/>
              </a:ext>
            </a:extLst>
          </p:cNvPr>
          <p:cNvSpPr>
            <a:spLocks noGrp="1"/>
          </p:cNvSpPr>
          <p:nvPr>
            <p:ph type="pic" sz="quarter" idx="12" hasCustomPrompt="1"/>
          </p:nvPr>
        </p:nvSpPr>
        <p:spPr>
          <a:xfrm>
            <a:off x="1007575" y="479227"/>
            <a:ext cx="3282950" cy="1107281"/>
          </a:xfrm>
        </p:spPr>
        <p:txBody>
          <a:bodyPr>
            <a:noAutofit/>
          </a:bodyPr>
          <a:lstStyle>
            <a:lvl1pPr>
              <a:defRPr>
                <a:solidFill>
                  <a:schemeClr val="bg1"/>
                </a:solidFill>
              </a:defRPr>
            </a:lvl1pPr>
          </a:lstStyle>
          <a:p>
            <a:r>
              <a:rPr lang="en-US"/>
              <a:t>Insert client logo here</a:t>
            </a:r>
          </a:p>
        </p:txBody>
      </p:sp>
    </p:spTree>
    <p:extLst>
      <p:ext uri="{BB962C8B-B14F-4D97-AF65-F5344CB8AC3E}">
        <p14:creationId xmlns:p14="http://schemas.microsoft.com/office/powerpoint/2010/main" val="376414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849DCF7-28DE-6D47-A128-2472069B1661}"/>
              </a:ext>
            </a:extLst>
          </p:cNvPr>
          <p:cNvSpPr>
            <a:spLocks noGrp="1"/>
          </p:cNvSpPr>
          <p:nvPr>
            <p:ph type="ctrTitle" hasCustomPrompt="1"/>
          </p:nvPr>
        </p:nvSpPr>
        <p:spPr>
          <a:xfrm>
            <a:off x="1016000" y="1971675"/>
            <a:ext cx="2743200" cy="660797"/>
          </a:xfrm>
          <a:prstGeom prst="rect">
            <a:avLst/>
          </a:prstGeom>
        </p:spPr>
        <p:txBody>
          <a:bodyPr anchor="b">
            <a:noAutofit/>
          </a:bodyPr>
          <a:lstStyle>
            <a:lvl1pPr algn="l">
              <a:defRPr sz="1800" b="1">
                <a:solidFill>
                  <a:schemeClr val="tx2"/>
                </a:solidFill>
              </a:defRPr>
            </a:lvl1pPr>
          </a:lstStyle>
          <a:p>
            <a:r>
              <a:rPr lang="en-US" dirty="0"/>
              <a:t>Divider Slide</a:t>
            </a:r>
          </a:p>
        </p:txBody>
      </p:sp>
      <p:sp>
        <p:nvSpPr>
          <p:cNvPr id="23" name="Text Placeholder 9">
            <a:extLst>
              <a:ext uri="{FF2B5EF4-FFF2-40B4-BE49-F238E27FC236}">
                <a16:creationId xmlns:a16="http://schemas.microsoft.com/office/drawing/2014/main" id="{DC07C391-0186-DE48-8ACF-BD7A0838C6FC}"/>
              </a:ext>
            </a:extLst>
          </p:cNvPr>
          <p:cNvSpPr>
            <a:spLocks noGrp="1"/>
          </p:cNvSpPr>
          <p:nvPr>
            <p:ph type="body" sz="quarter" idx="12" hasCustomPrompt="1"/>
          </p:nvPr>
        </p:nvSpPr>
        <p:spPr>
          <a:xfrm>
            <a:off x="1016000" y="2743200"/>
            <a:ext cx="2743200" cy="742950"/>
          </a:xfrm>
          <a:prstGeom prst="rect">
            <a:avLst/>
          </a:prstGeom>
        </p:spPr>
        <p:txBody>
          <a:bodyPr>
            <a:noAutofit/>
          </a:bodyPr>
          <a:lstStyle>
            <a:lvl1pPr marL="0" indent="0">
              <a:buNone/>
              <a:defRPr sz="1050"/>
            </a:lvl1pPr>
          </a:lstStyle>
          <a:p>
            <a:pPr lvl="0"/>
            <a:r>
              <a:rPr lang="en-US"/>
              <a:t>Subtitle</a:t>
            </a:r>
          </a:p>
        </p:txBody>
      </p:sp>
      <p:sp>
        <p:nvSpPr>
          <p:cNvPr id="15" name="Subtitle 2">
            <a:extLst>
              <a:ext uri="{FF2B5EF4-FFF2-40B4-BE49-F238E27FC236}">
                <a16:creationId xmlns:a16="http://schemas.microsoft.com/office/drawing/2014/main" id="{2F5BC89E-BDAE-4A71-B14F-CA80ACB5AEC6}"/>
              </a:ext>
            </a:extLst>
          </p:cNvPr>
          <p:cNvSpPr txBox="1">
            <a:spLocks/>
          </p:cNvSpPr>
          <p:nvPr userDrawn="1"/>
        </p:nvSpPr>
        <p:spPr>
          <a:xfrm>
            <a:off x="607295" y="4855229"/>
            <a:ext cx="2511425" cy="195263"/>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 AlignOrg Solutions, 2022. </a:t>
            </a:r>
            <a:r>
              <a:rPr kumimoji="0" lang="en-CA"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Confidential </a:t>
            </a:r>
          </a:p>
        </p:txBody>
      </p:sp>
      <p:sp>
        <p:nvSpPr>
          <p:cNvPr id="16" name="Subtitle 2">
            <a:extLst>
              <a:ext uri="{FF2B5EF4-FFF2-40B4-BE49-F238E27FC236}">
                <a16:creationId xmlns:a16="http://schemas.microsoft.com/office/drawing/2014/main" id="{C053CDCC-305F-4728-9CA8-B15ED123D263}"/>
              </a:ext>
            </a:extLst>
          </p:cNvPr>
          <p:cNvSpPr txBox="1">
            <a:spLocks/>
          </p:cNvSpPr>
          <p:nvPr userDrawn="1"/>
        </p:nvSpPr>
        <p:spPr>
          <a:xfrm>
            <a:off x="231971" y="4856515"/>
            <a:ext cx="568228" cy="192692"/>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Wingdings" pitchFamily="2" charset="2"/>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fld id="{23622AB5-6391-C74E-A23B-AB231CF3F9D8}" type="slidenum">
              <a:rPr kumimoji="0" lang="en-US" sz="675"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pPr algn="l"/>
              <a:t>‹#›</a:t>
            </a:fld>
            <a:r>
              <a:rPr kumimoji="0" lang="en-US" sz="675" b="0" i="0" u="none" strike="noStrike" kern="1200" cap="none" spc="0" normalizeH="0" baseline="0" noProof="0">
                <a:ln>
                  <a:noFill/>
                </a:ln>
                <a:solidFill>
                  <a:srgbClr val="898989"/>
                </a:solidFill>
                <a:effectLst/>
                <a:uLnTx/>
                <a:uFillTx/>
                <a:latin typeface="Arial"/>
                <a:ea typeface="+mn-ea"/>
                <a:cs typeface="Arial" panose="020B0604020202020204" pitchFamily="34" charset="0"/>
              </a:rPr>
              <a:t>   | </a:t>
            </a:r>
            <a:endParaRPr lang="en-US" sz="675">
              <a:solidFill>
                <a:srgbClr val="898989"/>
              </a:solidFill>
            </a:endParaRPr>
          </a:p>
        </p:txBody>
      </p:sp>
      <p:pic>
        <p:nvPicPr>
          <p:cNvPr id="10" name="Picture 9">
            <a:extLst>
              <a:ext uri="{FF2B5EF4-FFF2-40B4-BE49-F238E27FC236}">
                <a16:creationId xmlns:a16="http://schemas.microsoft.com/office/drawing/2014/main" id="{6203819A-1BBF-1243-9A77-7AF7DCD8B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9049" y="4807721"/>
            <a:ext cx="982980" cy="251206"/>
          </a:xfrm>
          <a:prstGeom prst="rect">
            <a:avLst/>
          </a:prstGeom>
        </p:spPr>
      </p:pic>
      <p:sp>
        <p:nvSpPr>
          <p:cNvPr id="17" name="Picture Placeholder 5">
            <a:extLst>
              <a:ext uri="{FF2B5EF4-FFF2-40B4-BE49-F238E27FC236}">
                <a16:creationId xmlns:a16="http://schemas.microsoft.com/office/drawing/2014/main" id="{D668315E-17B2-E64F-8789-11FD2C9F6DA2}"/>
              </a:ext>
            </a:extLst>
          </p:cNvPr>
          <p:cNvSpPr>
            <a:spLocks noGrp="1"/>
          </p:cNvSpPr>
          <p:nvPr>
            <p:ph type="pic" sz="quarter" idx="13"/>
          </p:nvPr>
        </p:nvSpPr>
        <p:spPr>
          <a:xfrm>
            <a:off x="5511800" y="0"/>
            <a:ext cx="3632200" cy="4710113"/>
          </a:xfrm>
        </p:spPr>
        <p:txBody>
          <a:bodyPr/>
          <a:lstStyle>
            <a:lvl1pPr>
              <a:buNone/>
              <a:defRPr/>
            </a:lvl1pPr>
          </a:lstStyle>
          <a:p>
            <a:endParaRPr lang="en-US" dirty="0"/>
          </a:p>
        </p:txBody>
      </p:sp>
    </p:spTree>
    <p:extLst>
      <p:ext uri="{BB962C8B-B14F-4D97-AF65-F5344CB8AC3E}">
        <p14:creationId xmlns:p14="http://schemas.microsoft.com/office/powerpoint/2010/main" val="1834151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Options - 1">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1BC04CE7-7185-E34A-8CD8-1FFB3B4E6922}"/>
              </a:ext>
            </a:extLst>
          </p:cNvPr>
          <p:cNvSpPr>
            <a:spLocks noGrp="1"/>
          </p:cNvSpPr>
          <p:nvPr>
            <p:ph type="body" sz="quarter" idx="22" hasCustomPrompt="1"/>
          </p:nvPr>
        </p:nvSpPr>
        <p:spPr>
          <a:xfrm>
            <a:off x="607206" y="369272"/>
            <a:ext cx="8130080" cy="234198"/>
          </a:xfrm>
          <a:prstGeom prst="rect">
            <a:avLst/>
          </a:prstGeom>
        </p:spPr>
        <p:txBody>
          <a:bodyPr>
            <a:noAutofit/>
          </a:bodyPr>
          <a:lstStyle>
            <a:lvl1pPr marL="0" indent="0">
              <a:buNone/>
              <a:defRPr sz="1050">
                <a:solidFill>
                  <a:schemeClr val="tx2"/>
                </a:solidFill>
              </a:defRPr>
            </a:lvl1pPr>
          </a:lstStyle>
          <a:p>
            <a:pPr lvl="0"/>
            <a:r>
              <a:rPr lang="en-US" dirty="0"/>
              <a:t>Slide Subtitle</a:t>
            </a:r>
          </a:p>
        </p:txBody>
      </p:sp>
      <p:cxnSp>
        <p:nvCxnSpPr>
          <p:cNvPr id="30" name="Straight Connector 29">
            <a:extLst>
              <a:ext uri="{FF2B5EF4-FFF2-40B4-BE49-F238E27FC236}">
                <a16:creationId xmlns:a16="http://schemas.microsoft.com/office/drawing/2014/main" id="{4CEACFA9-1496-AF41-B53E-4ECF82986BD8}"/>
              </a:ext>
            </a:extLst>
          </p:cNvPr>
          <p:cNvCxnSpPr>
            <a:cxnSpLocks/>
          </p:cNvCxnSpPr>
          <p:nvPr userDrawn="1"/>
        </p:nvCxnSpPr>
        <p:spPr>
          <a:xfrm>
            <a:off x="607206" y="580544"/>
            <a:ext cx="8130081" cy="0"/>
          </a:xfrm>
          <a:prstGeom prst="line">
            <a:avLst/>
          </a:prstGeom>
          <a:ln>
            <a:solidFill>
              <a:srgbClr val="898989">
                <a:alpha val="30000"/>
              </a:srgb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DD26D27-2925-B249-AA76-78B25FBC36A5}"/>
              </a:ext>
            </a:extLst>
          </p:cNvPr>
          <p:cNvSpPr>
            <a:spLocks noGrp="1"/>
          </p:cNvSpPr>
          <p:nvPr>
            <p:ph type="title"/>
          </p:nvPr>
        </p:nvSpPr>
        <p:spPr>
          <a:xfrm>
            <a:off x="607207" y="74577"/>
            <a:ext cx="8140143" cy="288036"/>
          </a:xfrm>
          <a:prstGeom prst="rect">
            <a:avLst/>
          </a:prstGeom>
        </p:spPr>
        <p:txBody>
          <a:bodyPr anchor="t"/>
          <a:lstStyle>
            <a:lvl1pPr>
              <a:defRPr sz="1800" b="1">
                <a:solidFill>
                  <a:schemeClr val="tx2"/>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70CCE5B3-1A86-E04E-AE17-EE690BAE584B}"/>
              </a:ext>
            </a:extLst>
          </p:cNvPr>
          <p:cNvSpPr>
            <a:spLocks noGrp="1"/>
          </p:cNvSpPr>
          <p:nvPr>
            <p:ph type="body" sz="quarter" idx="23"/>
          </p:nvPr>
        </p:nvSpPr>
        <p:spPr>
          <a:xfrm>
            <a:off x="607296" y="891341"/>
            <a:ext cx="8130081" cy="3847346"/>
          </a:xfrm>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US" noProof="0"/>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US" noProof="0"/>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US" noProof="0"/>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US" noProof="0"/>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US" noProof="0"/>
            </a:lvl5pPr>
            <a:lvl6pPr marL="857250">
              <a:lnSpc>
                <a:spcPct val="100000"/>
              </a:lnSpc>
              <a:spcBef>
                <a:spcPts val="0"/>
              </a:spcBef>
              <a:spcAft>
                <a:spcPts val="450"/>
              </a:spcAft>
              <a:buNone/>
              <a:defRPr sz="675"/>
            </a:lvl6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9" name="Subtitle 2">
            <a:extLst>
              <a:ext uri="{FF2B5EF4-FFF2-40B4-BE49-F238E27FC236}">
                <a16:creationId xmlns:a16="http://schemas.microsoft.com/office/drawing/2014/main" id="{18B156F3-9671-7346-83FA-E3694D74A0F6}"/>
              </a:ext>
            </a:extLst>
          </p:cNvPr>
          <p:cNvSpPr txBox="1">
            <a:spLocks/>
          </p:cNvSpPr>
          <p:nvPr userDrawn="1"/>
        </p:nvSpPr>
        <p:spPr>
          <a:xfrm>
            <a:off x="607295" y="4855229"/>
            <a:ext cx="2511425" cy="195263"/>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 AlignOrg Solutions, 2022. </a:t>
            </a:r>
            <a:r>
              <a:rPr kumimoji="0" lang="en-CA"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Confidential </a:t>
            </a:r>
          </a:p>
        </p:txBody>
      </p:sp>
      <p:sp>
        <p:nvSpPr>
          <p:cNvPr id="10" name="Subtitle 2">
            <a:extLst>
              <a:ext uri="{FF2B5EF4-FFF2-40B4-BE49-F238E27FC236}">
                <a16:creationId xmlns:a16="http://schemas.microsoft.com/office/drawing/2014/main" id="{158C5ABB-C542-5A4A-9ECE-91FC107BE674}"/>
              </a:ext>
            </a:extLst>
          </p:cNvPr>
          <p:cNvSpPr txBox="1">
            <a:spLocks/>
          </p:cNvSpPr>
          <p:nvPr userDrawn="1"/>
        </p:nvSpPr>
        <p:spPr>
          <a:xfrm>
            <a:off x="231971" y="4856515"/>
            <a:ext cx="568228" cy="192692"/>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Wingdings" pitchFamily="2" charset="2"/>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fld id="{23622AB5-6391-C74E-A23B-AB231CF3F9D8}" type="slidenum">
              <a:rPr kumimoji="0" lang="en-US" sz="675"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pPr algn="l"/>
              <a:t>‹#›</a:t>
            </a:fld>
            <a:r>
              <a:rPr kumimoji="0" lang="en-US" sz="675" b="0" i="0" u="none" strike="noStrike" kern="1200" cap="none" spc="0" normalizeH="0" baseline="0" noProof="0">
                <a:ln>
                  <a:noFill/>
                </a:ln>
                <a:solidFill>
                  <a:srgbClr val="898989"/>
                </a:solidFill>
                <a:effectLst/>
                <a:uLnTx/>
                <a:uFillTx/>
                <a:latin typeface="Arial"/>
                <a:ea typeface="+mn-ea"/>
                <a:cs typeface="Arial" panose="020B0604020202020204" pitchFamily="34" charset="0"/>
              </a:rPr>
              <a:t>   | </a:t>
            </a:r>
            <a:endParaRPr lang="en-US" sz="675">
              <a:solidFill>
                <a:srgbClr val="898989"/>
              </a:solidFill>
            </a:endParaRPr>
          </a:p>
        </p:txBody>
      </p:sp>
      <p:pic>
        <p:nvPicPr>
          <p:cNvPr id="11" name="Picture 10">
            <a:extLst>
              <a:ext uri="{FF2B5EF4-FFF2-40B4-BE49-F238E27FC236}">
                <a16:creationId xmlns:a16="http://schemas.microsoft.com/office/drawing/2014/main" id="{61298302-D60B-3748-98B3-1D2C9F72D5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9049" y="4807721"/>
            <a:ext cx="982980" cy="251206"/>
          </a:xfrm>
          <a:prstGeom prst="rect">
            <a:avLst/>
          </a:prstGeom>
        </p:spPr>
      </p:pic>
    </p:spTree>
    <p:extLst>
      <p:ext uri="{BB962C8B-B14F-4D97-AF65-F5344CB8AC3E}">
        <p14:creationId xmlns:p14="http://schemas.microsoft.com/office/powerpoint/2010/main" val="247058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Options - 2">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94AC33AE-ACD2-744B-A73D-6A993D59B02D}"/>
              </a:ext>
            </a:extLst>
          </p:cNvPr>
          <p:cNvSpPr>
            <a:spLocks noGrp="1"/>
          </p:cNvSpPr>
          <p:nvPr>
            <p:ph type="body" sz="quarter" idx="16"/>
          </p:nvPr>
        </p:nvSpPr>
        <p:spPr>
          <a:xfrm>
            <a:off x="607295" y="891342"/>
            <a:ext cx="4002394" cy="3829521"/>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None/>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a:p>
            <a:pPr marL="857250" marR="0" lvl="4" indent="-102870" algn="l" defTabSz="685800" rtl="0" eaLnBrk="1" fontAlgn="auto" latinLnBrk="0" hangingPunct="1">
              <a:lnSpc>
                <a:spcPct val="100000"/>
              </a:lnSpc>
              <a:spcBef>
                <a:spcPts val="0"/>
              </a:spcBef>
              <a:spcAft>
                <a:spcPts val="450"/>
              </a:spcAft>
              <a:buClrTx/>
              <a:buSzTx/>
              <a:buFont typeface="Wingdings" pitchFamily="2" charset="2"/>
              <a:buChar char="§"/>
              <a:tabLst/>
              <a:defRPr/>
            </a:pPr>
            <a:endPar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endParaRPr>
          </a:p>
        </p:txBody>
      </p:sp>
      <p:sp>
        <p:nvSpPr>
          <p:cNvPr id="12" name="Text Placeholder 9">
            <a:extLst>
              <a:ext uri="{FF2B5EF4-FFF2-40B4-BE49-F238E27FC236}">
                <a16:creationId xmlns:a16="http://schemas.microsoft.com/office/drawing/2014/main" id="{44C8F7AD-1493-3849-95CA-684F522D3FBD}"/>
              </a:ext>
            </a:extLst>
          </p:cNvPr>
          <p:cNvSpPr>
            <a:spLocks noGrp="1"/>
          </p:cNvSpPr>
          <p:nvPr>
            <p:ph type="body" sz="quarter" idx="17"/>
          </p:nvPr>
        </p:nvSpPr>
        <p:spPr>
          <a:xfrm>
            <a:off x="4735205" y="891342"/>
            <a:ext cx="4002394" cy="3829521"/>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None/>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endPar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endParaRPr>
          </a:p>
        </p:txBody>
      </p:sp>
      <p:sp>
        <p:nvSpPr>
          <p:cNvPr id="13" name="Title 2">
            <a:extLst>
              <a:ext uri="{FF2B5EF4-FFF2-40B4-BE49-F238E27FC236}">
                <a16:creationId xmlns:a16="http://schemas.microsoft.com/office/drawing/2014/main" id="{B6598078-7C0F-4C46-BE39-6B23696E8DF6}"/>
              </a:ext>
            </a:extLst>
          </p:cNvPr>
          <p:cNvSpPr>
            <a:spLocks noGrp="1"/>
          </p:cNvSpPr>
          <p:nvPr>
            <p:ph type="title"/>
          </p:nvPr>
        </p:nvSpPr>
        <p:spPr>
          <a:xfrm>
            <a:off x="607295" y="74577"/>
            <a:ext cx="8140054" cy="288036"/>
          </a:xfrm>
          <a:prstGeom prst="rect">
            <a:avLst/>
          </a:prstGeom>
        </p:spPr>
        <p:txBody>
          <a:bodyPr anchor="t"/>
          <a:lstStyle>
            <a:lvl1pPr>
              <a:defRPr sz="1800" b="1">
                <a:solidFill>
                  <a:schemeClr val="tx2"/>
                </a:solidFill>
              </a:defRPr>
            </a:lvl1pPr>
          </a:lstStyle>
          <a:p>
            <a:r>
              <a:rPr lang="en-US" dirty="0"/>
              <a:t>Click to edit Master title style</a:t>
            </a:r>
          </a:p>
        </p:txBody>
      </p:sp>
      <p:sp>
        <p:nvSpPr>
          <p:cNvPr id="10" name="Text Placeholder 15">
            <a:extLst>
              <a:ext uri="{FF2B5EF4-FFF2-40B4-BE49-F238E27FC236}">
                <a16:creationId xmlns:a16="http://schemas.microsoft.com/office/drawing/2014/main" id="{EB243223-7830-6847-997A-E7265D84C401}"/>
              </a:ext>
            </a:extLst>
          </p:cNvPr>
          <p:cNvSpPr>
            <a:spLocks noGrp="1"/>
          </p:cNvSpPr>
          <p:nvPr>
            <p:ph type="body" sz="quarter" idx="22" hasCustomPrompt="1"/>
          </p:nvPr>
        </p:nvSpPr>
        <p:spPr>
          <a:xfrm>
            <a:off x="607206" y="369272"/>
            <a:ext cx="8130080" cy="234198"/>
          </a:xfrm>
          <a:prstGeom prst="rect">
            <a:avLst/>
          </a:prstGeom>
        </p:spPr>
        <p:txBody>
          <a:bodyPr>
            <a:noAutofit/>
          </a:bodyPr>
          <a:lstStyle>
            <a:lvl1pPr marL="0" indent="0">
              <a:buNone/>
              <a:defRPr sz="1050">
                <a:solidFill>
                  <a:schemeClr val="tx2"/>
                </a:solidFill>
              </a:defRPr>
            </a:lvl1pPr>
          </a:lstStyle>
          <a:p>
            <a:pPr lvl="0"/>
            <a:r>
              <a:rPr lang="en-US" dirty="0"/>
              <a:t>Slide Subtitle</a:t>
            </a:r>
          </a:p>
        </p:txBody>
      </p:sp>
      <p:cxnSp>
        <p:nvCxnSpPr>
          <p:cNvPr id="11" name="Straight Connector 10">
            <a:extLst>
              <a:ext uri="{FF2B5EF4-FFF2-40B4-BE49-F238E27FC236}">
                <a16:creationId xmlns:a16="http://schemas.microsoft.com/office/drawing/2014/main" id="{FAC3CA3D-E861-9845-83F8-55EAA268D979}"/>
              </a:ext>
            </a:extLst>
          </p:cNvPr>
          <p:cNvCxnSpPr>
            <a:cxnSpLocks/>
          </p:cNvCxnSpPr>
          <p:nvPr userDrawn="1"/>
        </p:nvCxnSpPr>
        <p:spPr>
          <a:xfrm>
            <a:off x="607206" y="580544"/>
            <a:ext cx="8130081" cy="0"/>
          </a:xfrm>
          <a:prstGeom prst="line">
            <a:avLst/>
          </a:prstGeom>
          <a:ln>
            <a:solidFill>
              <a:srgbClr val="898989">
                <a:alpha val="30000"/>
              </a:srgbClr>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F5D59B8F-7964-5847-846F-B26E338DBD10}"/>
              </a:ext>
            </a:extLst>
          </p:cNvPr>
          <p:cNvSpPr txBox="1">
            <a:spLocks/>
          </p:cNvSpPr>
          <p:nvPr userDrawn="1"/>
        </p:nvSpPr>
        <p:spPr>
          <a:xfrm>
            <a:off x="607295" y="4855229"/>
            <a:ext cx="2511425" cy="195263"/>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 AlignOrg Solutions, 2022. </a:t>
            </a:r>
            <a:r>
              <a:rPr kumimoji="0" lang="en-CA"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Confidential </a:t>
            </a:r>
          </a:p>
        </p:txBody>
      </p:sp>
      <p:sp>
        <p:nvSpPr>
          <p:cNvPr id="15" name="Subtitle 2">
            <a:extLst>
              <a:ext uri="{FF2B5EF4-FFF2-40B4-BE49-F238E27FC236}">
                <a16:creationId xmlns:a16="http://schemas.microsoft.com/office/drawing/2014/main" id="{FDF1798E-1423-E142-A98F-129FDE6C3B00}"/>
              </a:ext>
            </a:extLst>
          </p:cNvPr>
          <p:cNvSpPr txBox="1">
            <a:spLocks/>
          </p:cNvSpPr>
          <p:nvPr userDrawn="1"/>
        </p:nvSpPr>
        <p:spPr>
          <a:xfrm>
            <a:off x="231971" y="4856515"/>
            <a:ext cx="568228" cy="192692"/>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Wingdings" pitchFamily="2" charset="2"/>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fld id="{23622AB5-6391-C74E-A23B-AB231CF3F9D8}" type="slidenum">
              <a:rPr kumimoji="0" lang="en-US" sz="675"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pPr algn="l"/>
              <a:t>‹#›</a:t>
            </a:fld>
            <a:r>
              <a:rPr kumimoji="0" lang="en-US" sz="675" b="0" i="0" u="none" strike="noStrike" kern="1200" cap="none" spc="0" normalizeH="0" baseline="0" noProof="0">
                <a:ln>
                  <a:noFill/>
                </a:ln>
                <a:solidFill>
                  <a:srgbClr val="898989"/>
                </a:solidFill>
                <a:effectLst/>
                <a:uLnTx/>
                <a:uFillTx/>
                <a:latin typeface="Arial"/>
                <a:ea typeface="+mn-ea"/>
                <a:cs typeface="Arial" panose="020B0604020202020204" pitchFamily="34" charset="0"/>
              </a:rPr>
              <a:t>   | </a:t>
            </a:r>
            <a:endParaRPr lang="en-US" sz="675">
              <a:solidFill>
                <a:srgbClr val="898989"/>
              </a:solidFill>
            </a:endParaRPr>
          </a:p>
        </p:txBody>
      </p:sp>
      <p:pic>
        <p:nvPicPr>
          <p:cNvPr id="16" name="Picture 15">
            <a:extLst>
              <a:ext uri="{FF2B5EF4-FFF2-40B4-BE49-F238E27FC236}">
                <a16:creationId xmlns:a16="http://schemas.microsoft.com/office/drawing/2014/main" id="{0CC89F1F-17EB-B943-A872-51CE456D77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9049" y="4807721"/>
            <a:ext cx="982980" cy="251206"/>
          </a:xfrm>
          <a:prstGeom prst="rect">
            <a:avLst/>
          </a:prstGeom>
        </p:spPr>
      </p:pic>
    </p:spTree>
    <p:extLst>
      <p:ext uri="{BB962C8B-B14F-4D97-AF65-F5344CB8AC3E}">
        <p14:creationId xmlns:p14="http://schemas.microsoft.com/office/powerpoint/2010/main" val="254409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D607F2D-445E-904F-9D08-B595EA361E4D}"/>
              </a:ext>
            </a:extLst>
          </p:cNvPr>
          <p:cNvSpPr>
            <a:spLocks noGrp="1"/>
          </p:cNvSpPr>
          <p:nvPr>
            <p:ph type="title"/>
          </p:nvPr>
        </p:nvSpPr>
        <p:spPr>
          <a:xfrm>
            <a:off x="607295" y="74577"/>
            <a:ext cx="8140054" cy="288036"/>
          </a:xfrm>
          <a:prstGeom prst="rect">
            <a:avLst/>
          </a:prstGeom>
        </p:spPr>
        <p:txBody>
          <a:bodyPr anchor="t"/>
          <a:lstStyle>
            <a:lvl1pPr>
              <a:defRPr sz="1800" b="1">
                <a:solidFill>
                  <a:schemeClr val="tx2"/>
                </a:solidFill>
              </a:defRPr>
            </a:lvl1pPr>
          </a:lstStyle>
          <a:p>
            <a:r>
              <a:rPr lang="en-US" dirty="0"/>
              <a:t>Click to edit Master title style</a:t>
            </a:r>
          </a:p>
        </p:txBody>
      </p:sp>
      <p:sp>
        <p:nvSpPr>
          <p:cNvPr id="6" name="Text Placeholder 9">
            <a:extLst>
              <a:ext uri="{FF2B5EF4-FFF2-40B4-BE49-F238E27FC236}">
                <a16:creationId xmlns:a16="http://schemas.microsoft.com/office/drawing/2014/main" id="{B07ACA17-C6E5-A044-9FC1-52E79C9ABD70}"/>
              </a:ext>
            </a:extLst>
          </p:cNvPr>
          <p:cNvSpPr>
            <a:spLocks noGrp="1"/>
          </p:cNvSpPr>
          <p:nvPr>
            <p:ph type="body" sz="quarter" idx="16"/>
          </p:nvPr>
        </p:nvSpPr>
        <p:spPr>
          <a:xfrm>
            <a:off x="607296" y="891342"/>
            <a:ext cx="2667533" cy="3829521"/>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8" name="Text Placeholder 9">
            <a:extLst>
              <a:ext uri="{FF2B5EF4-FFF2-40B4-BE49-F238E27FC236}">
                <a16:creationId xmlns:a16="http://schemas.microsoft.com/office/drawing/2014/main" id="{1DFFBBD4-D657-224F-B28A-E04C40EDA2A2}"/>
              </a:ext>
            </a:extLst>
          </p:cNvPr>
          <p:cNvSpPr>
            <a:spLocks noGrp="1"/>
          </p:cNvSpPr>
          <p:nvPr>
            <p:ph type="body" sz="quarter" idx="17"/>
          </p:nvPr>
        </p:nvSpPr>
        <p:spPr>
          <a:xfrm>
            <a:off x="6070068" y="891341"/>
            <a:ext cx="2667532" cy="3829521"/>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9" name="Text Placeholder 9">
            <a:extLst>
              <a:ext uri="{FF2B5EF4-FFF2-40B4-BE49-F238E27FC236}">
                <a16:creationId xmlns:a16="http://schemas.microsoft.com/office/drawing/2014/main" id="{556F199D-075C-3D4B-9567-E9000B0FFB74}"/>
              </a:ext>
            </a:extLst>
          </p:cNvPr>
          <p:cNvSpPr>
            <a:spLocks noGrp="1"/>
          </p:cNvSpPr>
          <p:nvPr>
            <p:ph type="body" sz="quarter" idx="23"/>
          </p:nvPr>
        </p:nvSpPr>
        <p:spPr>
          <a:xfrm>
            <a:off x="3338682" y="891341"/>
            <a:ext cx="2667533" cy="3829521"/>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12" name="Text Placeholder 15">
            <a:extLst>
              <a:ext uri="{FF2B5EF4-FFF2-40B4-BE49-F238E27FC236}">
                <a16:creationId xmlns:a16="http://schemas.microsoft.com/office/drawing/2014/main" id="{449778AC-C557-9448-8CFA-BC913788683C}"/>
              </a:ext>
            </a:extLst>
          </p:cNvPr>
          <p:cNvSpPr>
            <a:spLocks noGrp="1"/>
          </p:cNvSpPr>
          <p:nvPr>
            <p:ph type="body" sz="quarter" idx="22" hasCustomPrompt="1"/>
          </p:nvPr>
        </p:nvSpPr>
        <p:spPr>
          <a:xfrm>
            <a:off x="607206" y="369272"/>
            <a:ext cx="8130080" cy="234198"/>
          </a:xfrm>
          <a:prstGeom prst="rect">
            <a:avLst/>
          </a:prstGeom>
        </p:spPr>
        <p:txBody>
          <a:bodyPr>
            <a:noAutofit/>
          </a:bodyPr>
          <a:lstStyle>
            <a:lvl1pPr marL="0" indent="0">
              <a:buNone/>
              <a:defRPr sz="1050">
                <a:solidFill>
                  <a:schemeClr val="tx2"/>
                </a:solidFill>
              </a:defRPr>
            </a:lvl1pPr>
          </a:lstStyle>
          <a:p>
            <a:pPr lvl="0"/>
            <a:r>
              <a:rPr lang="en-US" dirty="0"/>
              <a:t>Slide Subtitle</a:t>
            </a:r>
          </a:p>
        </p:txBody>
      </p:sp>
      <p:cxnSp>
        <p:nvCxnSpPr>
          <p:cNvPr id="13" name="Straight Connector 12">
            <a:extLst>
              <a:ext uri="{FF2B5EF4-FFF2-40B4-BE49-F238E27FC236}">
                <a16:creationId xmlns:a16="http://schemas.microsoft.com/office/drawing/2014/main" id="{4EE8FC00-8413-124B-B5E8-D47B01B42987}"/>
              </a:ext>
            </a:extLst>
          </p:cNvPr>
          <p:cNvCxnSpPr>
            <a:cxnSpLocks/>
          </p:cNvCxnSpPr>
          <p:nvPr userDrawn="1"/>
        </p:nvCxnSpPr>
        <p:spPr>
          <a:xfrm>
            <a:off x="607206" y="580544"/>
            <a:ext cx="8130081" cy="0"/>
          </a:xfrm>
          <a:prstGeom prst="line">
            <a:avLst/>
          </a:prstGeom>
          <a:ln>
            <a:solidFill>
              <a:srgbClr val="898989">
                <a:alpha val="30000"/>
              </a:srgbClr>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A7677BC1-2D96-F14D-8608-4396EF1EA535}"/>
              </a:ext>
            </a:extLst>
          </p:cNvPr>
          <p:cNvSpPr txBox="1">
            <a:spLocks/>
          </p:cNvSpPr>
          <p:nvPr userDrawn="1"/>
        </p:nvSpPr>
        <p:spPr>
          <a:xfrm>
            <a:off x="607295" y="4855229"/>
            <a:ext cx="2511425" cy="195263"/>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 AlignOrg Solutions, 2022. </a:t>
            </a:r>
            <a:r>
              <a:rPr kumimoji="0" lang="en-CA"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Confidential </a:t>
            </a:r>
          </a:p>
        </p:txBody>
      </p:sp>
      <p:sp>
        <p:nvSpPr>
          <p:cNvPr id="16" name="Subtitle 2">
            <a:extLst>
              <a:ext uri="{FF2B5EF4-FFF2-40B4-BE49-F238E27FC236}">
                <a16:creationId xmlns:a16="http://schemas.microsoft.com/office/drawing/2014/main" id="{1E774A51-1B1C-244D-876B-1DE57FDECDB9}"/>
              </a:ext>
            </a:extLst>
          </p:cNvPr>
          <p:cNvSpPr txBox="1">
            <a:spLocks/>
          </p:cNvSpPr>
          <p:nvPr userDrawn="1"/>
        </p:nvSpPr>
        <p:spPr>
          <a:xfrm>
            <a:off x="231971" y="4856515"/>
            <a:ext cx="568228" cy="192692"/>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Wingdings" pitchFamily="2" charset="2"/>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fld id="{23622AB5-6391-C74E-A23B-AB231CF3F9D8}" type="slidenum">
              <a:rPr kumimoji="0" lang="en-US" sz="675"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pPr algn="l"/>
              <a:t>‹#›</a:t>
            </a:fld>
            <a:r>
              <a:rPr kumimoji="0" lang="en-US" sz="675" b="0" i="0" u="none" strike="noStrike" kern="1200" cap="none" spc="0" normalizeH="0" baseline="0" noProof="0">
                <a:ln>
                  <a:noFill/>
                </a:ln>
                <a:solidFill>
                  <a:srgbClr val="898989"/>
                </a:solidFill>
                <a:effectLst/>
                <a:uLnTx/>
                <a:uFillTx/>
                <a:latin typeface="Arial"/>
                <a:ea typeface="+mn-ea"/>
                <a:cs typeface="Arial" panose="020B0604020202020204" pitchFamily="34" charset="0"/>
              </a:rPr>
              <a:t>   | </a:t>
            </a:r>
            <a:endParaRPr lang="en-US" sz="675">
              <a:solidFill>
                <a:srgbClr val="898989"/>
              </a:solidFill>
            </a:endParaRPr>
          </a:p>
        </p:txBody>
      </p:sp>
      <p:pic>
        <p:nvPicPr>
          <p:cNvPr id="17" name="Picture 16">
            <a:extLst>
              <a:ext uri="{FF2B5EF4-FFF2-40B4-BE49-F238E27FC236}">
                <a16:creationId xmlns:a16="http://schemas.microsoft.com/office/drawing/2014/main" id="{A2BD1B8A-43A3-B742-B8C0-2A0BDB4ACB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9049" y="4807721"/>
            <a:ext cx="982980" cy="251206"/>
          </a:xfrm>
          <a:prstGeom prst="rect">
            <a:avLst/>
          </a:prstGeom>
        </p:spPr>
      </p:pic>
    </p:spTree>
    <p:extLst>
      <p:ext uri="{BB962C8B-B14F-4D97-AF65-F5344CB8AC3E}">
        <p14:creationId xmlns:p14="http://schemas.microsoft.com/office/powerpoint/2010/main" val="210369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E3B7996-8DA5-7946-BCB3-C3D1396F5B20}"/>
              </a:ext>
            </a:extLst>
          </p:cNvPr>
          <p:cNvSpPr>
            <a:spLocks noGrp="1"/>
          </p:cNvSpPr>
          <p:nvPr>
            <p:ph type="title"/>
          </p:nvPr>
        </p:nvSpPr>
        <p:spPr>
          <a:xfrm>
            <a:off x="607295" y="74577"/>
            <a:ext cx="8140054" cy="288036"/>
          </a:xfrm>
          <a:prstGeom prst="rect">
            <a:avLst/>
          </a:prstGeom>
        </p:spPr>
        <p:txBody>
          <a:bodyPr anchor="t"/>
          <a:lstStyle>
            <a:lvl1pPr>
              <a:defRPr sz="1800" b="1">
                <a:solidFill>
                  <a:schemeClr val="tx2"/>
                </a:solidFill>
              </a:defRPr>
            </a:lvl1pPr>
          </a:lstStyle>
          <a:p>
            <a:r>
              <a:rPr lang="en-US" dirty="0"/>
              <a:t>Click to edit Master title style</a:t>
            </a:r>
          </a:p>
        </p:txBody>
      </p:sp>
      <p:sp>
        <p:nvSpPr>
          <p:cNvPr id="8" name="Text Placeholder 9">
            <a:extLst>
              <a:ext uri="{FF2B5EF4-FFF2-40B4-BE49-F238E27FC236}">
                <a16:creationId xmlns:a16="http://schemas.microsoft.com/office/drawing/2014/main" id="{7C6ECA31-CDF1-F148-B87C-382E9B565794}"/>
              </a:ext>
            </a:extLst>
          </p:cNvPr>
          <p:cNvSpPr>
            <a:spLocks noGrp="1"/>
          </p:cNvSpPr>
          <p:nvPr>
            <p:ph type="body" sz="quarter" idx="16"/>
          </p:nvPr>
        </p:nvSpPr>
        <p:spPr>
          <a:xfrm>
            <a:off x="607295" y="891341"/>
            <a:ext cx="4002394" cy="1680409"/>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9" name="Text Placeholder 9">
            <a:extLst>
              <a:ext uri="{FF2B5EF4-FFF2-40B4-BE49-F238E27FC236}">
                <a16:creationId xmlns:a16="http://schemas.microsoft.com/office/drawing/2014/main" id="{B1EC26E5-EDB5-ED45-B82A-FFA76485F281}"/>
              </a:ext>
            </a:extLst>
          </p:cNvPr>
          <p:cNvSpPr>
            <a:spLocks noGrp="1"/>
          </p:cNvSpPr>
          <p:nvPr>
            <p:ph type="body" sz="quarter" idx="17"/>
          </p:nvPr>
        </p:nvSpPr>
        <p:spPr>
          <a:xfrm>
            <a:off x="4735205" y="891341"/>
            <a:ext cx="4002394" cy="1680409"/>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13" name="Text Placeholder 9">
            <a:extLst>
              <a:ext uri="{FF2B5EF4-FFF2-40B4-BE49-F238E27FC236}">
                <a16:creationId xmlns:a16="http://schemas.microsoft.com/office/drawing/2014/main" id="{0DD4CFEA-87E4-F443-B1CB-B57350A53A5B}"/>
              </a:ext>
            </a:extLst>
          </p:cNvPr>
          <p:cNvSpPr>
            <a:spLocks noGrp="1"/>
          </p:cNvSpPr>
          <p:nvPr>
            <p:ph type="body" sz="quarter" idx="23"/>
          </p:nvPr>
        </p:nvSpPr>
        <p:spPr>
          <a:xfrm>
            <a:off x="607295" y="2806835"/>
            <a:ext cx="4002394" cy="1698225"/>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14" name="Text Placeholder 9">
            <a:extLst>
              <a:ext uri="{FF2B5EF4-FFF2-40B4-BE49-F238E27FC236}">
                <a16:creationId xmlns:a16="http://schemas.microsoft.com/office/drawing/2014/main" id="{99CB186C-2D59-1F4B-A1B9-1A34CEE891DA}"/>
              </a:ext>
            </a:extLst>
          </p:cNvPr>
          <p:cNvSpPr>
            <a:spLocks noGrp="1"/>
          </p:cNvSpPr>
          <p:nvPr>
            <p:ph type="body" sz="quarter" idx="24"/>
          </p:nvPr>
        </p:nvSpPr>
        <p:spPr>
          <a:xfrm>
            <a:off x="4735205" y="2806835"/>
            <a:ext cx="4002394" cy="1698225"/>
          </a:xfrm>
          <a:prstGeom prst="rect">
            <a:avLst/>
          </a:prstGeom>
          <a:ln>
            <a:solidFill>
              <a:schemeClr val="tx1"/>
            </a:solidFill>
          </a:ln>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lang="en-CA" sz="1350" b="0" i="0">
                <a:solidFill>
                  <a:schemeClr val="tx1"/>
                </a:solidFill>
                <a:effectLst/>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15" name="Text Placeholder 15">
            <a:extLst>
              <a:ext uri="{FF2B5EF4-FFF2-40B4-BE49-F238E27FC236}">
                <a16:creationId xmlns:a16="http://schemas.microsoft.com/office/drawing/2014/main" id="{AFF6E634-2D71-914A-A8CD-362D343AA970}"/>
              </a:ext>
            </a:extLst>
          </p:cNvPr>
          <p:cNvSpPr>
            <a:spLocks noGrp="1"/>
          </p:cNvSpPr>
          <p:nvPr>
            <p:ph type="body" sz="quarter" idx="22" hasCustomPrompt="1"/>
          </p:nvPr>
        </p:nvSpPr>
        <p:spPr>
          <a:xfrm>
            <a:off x="607206" y="369272"/>
            <a:ext cx="8130080" cy="234198"/>
          </a:xfrm>
          <a:prstGeom prst="rect">
            <a:avLst/>
          </a:prstGeom>
        </p:spPr>
        <p:txBody>
          <a:bodyPr>
            <a:noAutofit/>
          </a:bodyPr>
          <a:lstStyle>
            <a:lvl1pPr marL="0" indent="0">
              <a:buNone/>
              <a:defRPr sz="1050">
                <a:solidFill>
                  <a:schemeClr val="tx2"/>
                </a:solidFill>
              </a:defRPr>
            </a:lvl1pPr>
          </a:lstStyle>
          <a:p>
            <a:pPr lvl="0"/>
            <a:r>
              <a:rPr lang="en-US" dirty="0"/>
              <a:t>Slide Subtitle</a:t>
            </a:r>
          </a:p>
        </p:txBody>
      </p:sp>
      <p:cxnSp>
        <p:nvCxnSpPr>
          <p:cNvPr id="16" name="Straight Connector 15">
            <a:extLst>
              <a:ext uri="{FF2B5EF4-FFF2-40B4-BE49-F238E27FC236}">
                <a16:creationId xmlns:a16="http://schemas.microsoft.com/office/drawing/2014/main" id="{E2042376-9243-004C-810A-7AA73C09FD3C}"/>
              </a:ext>
            </a:extLst>
          </p:cNvPr>
          <p:cNvCxnSpPr>
            <a:cxnSpLocks/>
          </p:cNvCxnSpPr>
          <p:nvPr userDrawn="1"/>
        </p:nvCxnSpPr>
        <p:spPr>
          <a:xfrm>
            <a:off x="607206" y="580544"/>
            <a:ext cx="8130081" cy="0"/>
          </a:xfrm>
          <a:prstGeom prst="line">
            <a:avLst/>
          </a:prstGeom>
          <a:ln>
            <a:solidFill>
              <a:srgbClr val="898989">
                <a:alpha val="30000"/>
              </a:srgbClr>
            </a:solidFill>
          </a:ln>
        </p:spPr>
        <p:style>
          <a:lnRef idx="1">
            <a:schemeClr val="accent1"/>
          </a:lnRef>
          <a:fillRef idx="0">
            <a:schemeClr val="accent1"/>
          </a:fillRef>
          <a:effectRef idx="0">
            <a:schemeClr val="accent1"/>
          </a:effectRef>
          <a:fontRef idx="minor">
            <a:schemeClr val="tx1"/>
          </a:fontRef>
        </p:style>
      </p:cxnSp>
      <p:sp>
        <p:nvSpPr>
          <p:cNvPr id="17" name="Subtitle 2">
            <a:extLst>
              <a:ext uri="{FF2B5EF4-FFF2-40B4-BE49-F238E27FC236}">
                <a16:creationId xmlns:a16="http://schemas.microsoft.com/office/drawing/2014/main" id="{F0873FC9-F056-4546-BB59-78E7CBBBFF22}"/>
              </a:ext>
            </a:extLst>
          </p:cNvPr>
          <p:cNvSpPr txBox="1">
            <a:spLocks/>
          </p:cNvSpPr>
          <p:nvPr userDrawn="1"/>
        </p:nvSpPr>
        <p:spPr>
          <a:xfrm>
            <a:off x="607295" y="4855229"/>
            <a:ext cx="2511425" cy="195263"/>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 AlignOrg Solutions, 2022. </a:t>
            </a:r>
            <a:r>
              <a:rPr kumimoji="0" lang="en-CA"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Confidential </a:t>
            </a:r>
          </a:p>
        </p:txBody>
      </p:sp>
      <p:sp>
        <p:nvSpPr>
          <p:cNvPr id="18" name="Subtitle 2">
            <a:extLst>
              <a:ext uri="{FF2B5EF4-FFF2-40B4-BE49-F238E27FC236}">
                <a16:creationId xmlns:a16="http://schemas.microsoft.com/office/drawing/2014/main" id="{AE257238-7850-4743-B646-B710029A96FD}"/>
              </a:ext>
            </a:extLst>
          </p:cNvPr>
          <p:cNvSpPr txBox="1">
            <a:spLocks/>
          </p:cNvSpPr>
          <p:nvPr userDrawn="1"/>
        </p:nvSpPr>
        <p:spPr>
          <a:xfrm>
            <a:off x="231971" y="4856515"/>
            <a:ext cx="568228" cy="192692"/>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Wingdings" pitchFamily="2" charset="2"/>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fld id="{23622AB5-6391-C74E-A23B-AB231CF3F9D8}" type="slidenum">
              <a:rPr kumimoji="0" lang="en-US" sz="675"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pPr algn="l"/>
              <a:t>‹#›</a:t>
            </a:fld>
            <a:r>
              <a:rPr kumimoji="0" lang="en-US" sz="675" b="0" i="0" u="none" strike="noStrike" kern="1200" cap="none" spc="0" normalizeH="0" baseline="0" noProof="0">
                <a:ln>
                  <a:noFill/>
                </a:ln>
                <a:solidFill>
                  <a:srgbClr val="898989"/>
                </a:solidFill>
                <a:effectLst/>
                <a:uLnTx/>
                <a:uFillTx/>
                <a:latin typeface="Arial"/>
                <a:ea typeface="+mn-ea"/>
                <a:cs typeface="Arial" panose="020B0604020202020204" pitchFamily="34" charset="0"/>
              </a:rPr>
              <a:t>   | </a:t>
            </a:r>
            <a:endParaRPr lang="en-US" sz="675">
              <a:solidFill>
                <a:srgbClr val="898989"/>
              </a:solidFill>
            </a:endParaRPr>
          </a:p>
        </p:txBody>
      </p:sp>
      <p:pic>
        <p:nvPicPr>
          <p:cNvPr id="19" name="Picture 18">
            <a:extLst>
              <a:ext uri="{FF2B5EF4-FFF2-40B4-BE49-F238E27FC236}">
                <a16:creationId xmlns:a16="http://schemas.microsoft.com/office/drawing/2014/main" id="{ABE15E9A-C703-4B43-B4F1-648CDC7CC1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9049" y="4807721"/>
            <a:ext cx="982980" cy="251206"/>
          </a:xfrm>
          <a:prstGeom prst="rect">
            <a:avLst/>
          </a:prstGeom>
        </p:spPr>
      </p:pic>
    </p:spTree>
    <p:extLst>
      <p:ext uri="{BB962C8B-B14F-4D97-AF65-F5344CB8AC3E}">
        <p14:creationId xmlns:p14="http://schemas.microsoft.com/office/powerpoint/2010/main" val="20449330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Options - 4">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69A79AF1-E3CB-384C-A3D1-9AEE98A3146F}"/>
              </a:ext>
            </a:extLst>
          </p:cNvPr>
          <p:cNvSpPr>
            <a:spLocks noGrp="1"/>
          </p:cNvSpPr>
          <p:nvPr>
            <p:ph sz="quarter" idx="24" hasCustomPrompt="1"/>
          </p:nvPr>
        </p:nvSpPr>
        <p:spPr>
          <a:xfrm>
            <a:off x="607295" y="891342"/>
            <a:ext cx="8130304" cy="3829562"/>
          </a:xfrm>
          <a:prstGeom prst="rect">
            <a:avLst/>
          </a:prstGeom>
        </p:spPr>
        <p:txBody>
          <a:bodyPr>
            <a:noAutofit/>
          </a:bodyPr>
          <a:lstStyle>
            <a:lvl1pPr marL="1143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1350">
                <a:solidFill>
                  <a:schemeClr val="tx1"/>
                </a:solidFill>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1200">
                <a:solidFill>
                  <a:schemeClr val="tx1"/>
                </a:solidFill>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1050">
                <a:solidFill>
                  <a:schemeClr val="tx1"/>
                </a:solidFill>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900">
                <a:solidFill>
                  <a:schemeClr val="tx1"/>
                </a:solidFill>
              </a:defRPr>
            </a:lvl4pPr>
            <a:lvl5pPr marL="8001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900">
                <a:solidFill>
                  <a:schemeClr val="tx1"/>
                </a:solidFill>
              </a:defRPr>
            </a:lvl5p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Insert full chart or graphic here or use this text box</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
        <p:nvSpPr>
          <p:cNvPr id="11" name="Title 2">
            <a:extLst>
              <a:ext uri="{FF2B5EF4-FFF2-40B4-BE49-F238E27FC236}">
                <a16:creationId xmlns:a16="http://schemas.microsoft.com/office/drawing/2014/main" id="{321EB354-B351-724B-8156-3472C2BED1D6}"/>
              </a:ext>
            </a:extLst>
          </p:cNvPr>
          <p:cNvSpPr>
            <a:spLocks noGrp="1"/>
          </p:cNvSpPr>
          <p:nvPr>
            <p:ph type="title"/>
          </p:nvPr>
        </p:nvSpPr>
        <p:spPr>
          <a:xfrm>
            <a:off x="607295" y="74577"/>
            <a:ext cx="8140054" cy="288036"/>
          </a:xfrm>
          <a:prstGeom prst="rect">
            <a:avLst/>
          </a:prstGeom>
        </p:spPr>
        <p:txBody>
          <a:bodyPr anchor="t">
            <a:noAutofit/>
          </a:bodyPr>
          <a:lstStyle>
            <a:lvl1pPr>
              <a:defRPr sz="1800" b="1">
                <a:solidFill>
                  <a:schemeClr val="tx2"/>
                </a:solidFill>
              </a:defRPr>
            </a:lvl1pPr>
          </a:lstStyle>
          <a:p>
            <a:r>
              <a:rPr lang="en-US" dirty="0"/>
              <a:t>Click to edit Master title style</a:t>
            </a:r>
          </a:p>
        </p:txBody>
      </p:sp>
      <p:sp>
        <p:nvSpPr>
          <p:cNvPr id="9" name="Text Placeholder 15">
            <a:extLst>
              <a:ext uri="{FF2B5EF4-FFF2-40B4-BE49-F238E27FC236}">
                <a16:creationId xmlns:a16="http://schemas.microsoft.com/office/drawing/2014/main" id="{CE1F3254-5A1C-6849-BAF1-5D2FCB9397EE}"/>
              </a:ext>
            </a:extLst>
          </p:cNvPr>
          <p:cNvSpPr>
            <a:spLocks noGrp="1"/>
          </p:cNvSpPr>
          <p:nvPr>
            <p:ph type="body" sz="quarter" idx="22" hasCustomPrompt="1"/>
          </p:nvPr>
        </p:nvSpPr>
        <p:spPr>
          <a:xfrm>
            <a:off x="607206" y="369272"/>
            <a:ext cx="8130080" cy="234198"/>
          </a:xfrm>
          <a:prstGeom prst="rect">
            <a:avLst/>
          </a:prstGeom>
        </p:spPr>
        <p:txBody>
          <a:bodyPr>
            <a:noAutofit/>
          </a:bodyPr>
          <a:lstStyle>
            <a:lvl1pPr marL="0" indent="0">
              <a:buNone/>
              <a:defRPr sz="1050">
                <a:solidFill>
                  <a:schemeClr val="tx2"/>
                </a:solidFill>
              </a:defRPr>
            </a:lvl1pPr>
          </a:lstStyle>
          <a:p>
            <a:pPr lvl="0"/>
            <a:r>
              <a:rPr lang="en-US" dirty="0"/>
              <a:t>Slide Subtitle</a:t>
            </a:r>
          </a:p>
        </p:txBody>
      </p:sp>
      <p:cxnSp>
        <p:nvCxnSpPr>
          <p:cNvPr id="10" name="Straight Connector 9">
            <a:extLst>
              <a:ext uri="{FF2B5EF4-FFF2-40B4-BE49-F238E27FC236}">
                <a16:creationId xmlns:a16="http://schemas.microsoft.com/office/drawing/2014/main" id="{65321B0F-5115-EC4B-895E-0BC7B39CFCEE}"/>
              </a:ext>
            </a:extLst>
          </p:cNvPr>
          <p:cNvCxnSpPr>
            <a:cxnSpLocks/>
          </p:cNvCxnSpPr>
          <p:nvPr userDrawn="1"/>
        </p:nvCxnSpPr>
        <p:spPr>
          <a:xfrm>
            <a:off x="607206" y="580544"/>
            <a:ext cx="8130081" cy="0"/>
          </a:xfrm>
          <a:prstGeom prst="line">
            <a:avLst/>
          </a:prstGeom>
          <a:ln>
            <a:solidFill>
              <a:srgbClr val="898989">
                <a:alpha val="30000"/>
              </a:srgbClr>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B709B413-55B0-3D43-8A68-D6D75DC7A91A}"/>
              </a:ext>
            </a:extLst>
          </p:cNvPr>
          <p:cNvSpPr txBox="1">
            <a:spLocks/>
          </p:cNvSpPr>
          <p:nvPr userDrawn="1"/>
        </p:nvSpPr>
        <p:spPr>
          <a:xfrm>
            <a:off x="607295" y="4855229"/>
            <a:ext cx="2511425" cy="195263"/>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 AlignOrg Solutions, 2022. </a:t>
            </a:r>
            <a:r>
              <a:rPr kumimoji="0" lang="en-CA"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Confidential </a:t>
            </a:r>
          </a:p>
        </p:txBody>
      </p:sp>
      <p:sp>
        <p:nvSpPr>
          <p:cNvPr id="13" name="Subtitle 2">
            <a:extLst>
              <a:ext uri="{FF2B5EF4-FFF2-40B4-BE49-F238E27FC236}">
                <a16:creationId xmlns:a16="http://schemas.microsoft.com/office/drawing/2014/main" id="{5B1DEE84-0215-134A-8524-C89DE800E0BC}"/>
              </a:ext>
            </a:extLst>
          </p:cNvPr>
          <p:cNvSpPr txBox="1">
            <a:spLocks/>
          </p:cNvSpPr>
          <p:nvPr userDrawn="1"/>
        </p:nvSpPr>
        <p:spPr>
          <a:xfrm>
            <a:off x="231971" y="4856515"/>
            <a:ext cx="568228" cy="192692"/>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Wingdings" pitchFamily="2" charset="2"/>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fld id="{23622AB5-6391-C74E-A23B-AB231CF3F9D8}" type="slidenum">
              <a:rPr kumimoji="0" lang="en-US" sz="675"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pPr algn="l"/>
              <a:t>‹#›</a:t>
            </a:fld>
            <a:r>
              <a:rPr kumimoji="0" lang="en-US" sz="675" b="0" i="0" u="none" strike="noStrike" kern="1200" cap="none" spc="0" normalizeH="0" baseline="0" noProof="0">
                <a:ln>
                  <a:noFill/>
                </a:ln>
                <a:solidFill>
                  <a:srgbClr val="898989"/>
                </a:solidFill>
                <a:effectLst/>
                <a:uLnTx/>
                <a:uFillTx/>
                <a:latin typeface="Arial"/>
                <a:ea typeface="+mn-ea"/>
                <a:cs typeface="Arial" panose="020B0604020202020204" pitchFamily="34" charset="0"/>
              </a:rPr>
              <a:t>   | </a:t>
            </a:r>
            <a:endParaRPr lang="en-US" sz="675">
              <a:solidFill>
                <a:srgbClr val="898989"/>
              </a:solidFill>
            </a:endParaRPr>
          </a:p>
        </p:txBody>
      </p:sp>
      <p:pic>
        <p:nvPicPr>
          <p:cNvPr id="14" name="Picture 13">
            <a:extLst>
              <a:ext uri="{FF2B5EF4-FFF2-40B4-BE49-F238E27FC236}">
                <a16:creationId xmlns:a16="http://schemas.microsoft.com/office/drawing/2014/main" id="{BD08DFD9-2B6A-B346-80C9-381010912A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9049" y="4807721"/>
            <a:ext cx="982980" cy="251206"/>
          </a:xfrm>
          <a:prstGeom prst="rect">
            <a:avLst/>
          </a:prstGeom>
        </p:spPr>
      </p:pic>
    </p:spTree>
    <p:extLst>
      <p:ext uri="{BB962C8B-B14F-4D97-AF65-F5344CB8AC3E}">
        <p14:creationId xmlns:p14="http://schemas.microsoft.com/office/powerpoint/2010/main" val="54367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Options - 5">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4A3A004-817B-3A4F-B78C-23CA31CEE75F}"/>
              </a:ext>
            </a:extLst>
          </p:cNvPr>
          <p:cNvSpPr>
            <a:spLocks noGrp="1"/>
          </p:cNvSpPr>
          <p:nvPr>
            <p:ph type="title"/>
          </p:nvPr>
        </p:nvSpPr>
        <p:spPr>
          <a:xfrm>
            <a:off x="607295" y="74577"/>
            <a:ext cx="8140054" cy="288036"/>
          </a:xfrm>
          <a:prstGeom prst="rect">
            <a:avLst/>
          </a:prstGeom>
        </p:spPr>
        <p:txBody>
          <a:bodyPr anchor="t">
            <a:noAutofit/>
          </a:bodyPr>
          <a:lstStyle>
            <a:lvl1pPr>
              <a:defRPr sz="1800" b="1">
                <a:solidFill>
                  <a:schemeClr val="tx2"/>
                </a:solidFill>
              </a:defRPr>
            </a:lvl1pPr>
          </a:lstStyle>
          <a:p>
            <a:r>
              <a:rPr lang="en-US" dirty="0"/>
              <a:t>Click to edit Master title style</a:t>
            </a:r>
          </a:p>
        </p:txBody>
      </p:sp>
      <p:sp>
        <p:nvSpPr>
          <p:cNvPr id="8" name="Text Placeholder 15">
            <a:extLst>
              <a:ext uri="{FF2B5EF4-FFF2-40B4-BE49-F238E27FC236}">
                <a16:creationId xmlns:a16="http://schemas.microsoft.com/office/drawing/2014/main" id="{1F5F61F8-89A6-9C43-9E00-D702E1CB899D}"/>
              </a:ext>
            </a:extLst>
          </p:cNvPr>
          <p:cNvSpPr>
            <a:spLocks noGrp="1"/>
          </p:cNvSpPr>
          <p:nvPr>
            <p:ph type="body" sz="quarter" idx="22" hasCustomPrompt="1"/>
          </p:nvPr>
        </p:nvSpPr>
        <p:spPr>
          <a:xfrm>
            <a:off x="607206" y="369272"/>
            <a:ext cx="8130080" cy="234198"/>
          </a:xfrm>
          <a:prstGeom prst="rect">
            <a:avLst/>
          </a:prstGeom>
        </p:spPr>
        <p:txBody>
          <a:bodyPr>
            <a:noAutofit/>
          </a:bodyPr>
          <a:lstStyle>
            <a:lvl1pPr marL="0" indent="0">
              <a:buNone/>
              <a:defRPr sz="1050">
                <a:solidFill>
                  <a:schemeClr val="tx2"/>
                </a:solidFill>
              </a:defRPr>
            </a:lvl1pPr>
          </a:lstStyle>
          <a:p>
            <a:pPr lvl="0"/>
            <a:r>
              <a:rPr lang="en-US" dirty="0"/>
              <a:t>Slide Subtitle</a:t>
            </a:r>
          </a:p>
        </p:txBody>
      </p:sp>
      <p:cxnSp>
        <p:nvCxnSpPr>
          <p:cNvPr id="9" name="Straight Connector 8">
            <a:extLst>
              <a:ext uri="{FF2B5EF4-FFF2-40B4-BE49-F238E27FC236}">
                <a16:creationId xmlns:a16="http://schemas.microsoft.com/office/drawing/2014/main" id="{5A4A884A-EDAA-8741-BF7C-6F2E16B29F01}"/>
              </a:ext>
            </a:extLst>
          </p:cNvPr>
          <p:cNvCxnSpPr>
            <a:cxnSpLocks/>
          </p:cNvCxnSpPr>
          <p:nvPr userDrawn="1"/>
        </p:nvCxnSpPr>
        <p:spPr>
          <a:xfrm>
            <a:off x="607206" y="580544"/>
            <a:ext cx="8130081" cy="0"/>
          </a:xfrm>
          <a:prstGeom prst="line">
            <a:avLst/>
          </a:prstGeom>
          <a:ln>
            <a:solidFill>
              <a:srgbClr val="898989">
                <a:alpha val="30000"/>
              </a:srgbClr>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0ED370F0-CB6C-284A-995E-6E33E007C9A2}"/>
              </a:ext>
            </a:extLst>
          </p:cNvPr>
          <p:cNvSpPr txBox="1">
            <a:spLocks/>
          </p:cNvSpPr>
          <p:nvPr userDrawn="1"/>
        </p:nvSpPr>
        <p:spPr>
          <a:xfrm>
            <a:off x="607295" y="4855229"/>
            <a:ext cx="2511425" cy="195263"/>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 AlignOrg Solutions, 2022. </a:t>
            </a:r>
            <a:r>
              <a:rPr kumimoji="0" lang="en-CA"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rPr>
              <a:t>Confidential </a:t>
            </a:r>
          </a:p>
        </p:txBody>
      </p:sp>
      <p:sp>
        <p:nvSpPr>
          <p:cNvPr id="12" name="Subtitle 2">
            <a:extLst>
              <a:ext uri="{FF2B5EF4-FFF2-40B4-BE49-F238E27FC236}">
                <a16:creationId xmlns:a16="http://schemas.microsoft.com/office/drawing/2014/main" id="{44E79F0A-74B8-D247-B685-70329C97582D}"/>
              </a:ext>
            </a:extLst>
          </p:cNvPr>
          <p:cNvSpPr txBox="1">
            <a:spLocks/>
          </p:cNvSpPr>
          <p:nvPr userDrawn="1"/>
        </p:nvSpPr>
        <p:spPr>
          <a:xfrm>
            <a:off x="231971" y="4856515"/>
            <a:ext cx="568228" cy="192692"/>
          </a:xfrm>
          <a:prstGeom prst="rect">
            <a:avLst/>
          </a:prstGeom>
        </p:spPr>
        <p:txBody>
          <a:bodyPr vert="horz" lIns="68580" tIns="34290" rIns="68580" bIns="34290" rtlCol="0">
            <a:normAutofit/>
          </a:bodyPr>
          <a:lstStyle>
            <a:lvl1pPr marL="0" indent="0" algn="l" defTabSz="914400" rtl="0" eaLnBrk="1" latinLnBrk="0" hangingPunct="1">
              <a:lnSpc>
                <a:spcPct val="100000"/>
              </a:lnSpc>
              <a:spcBef>
                <a:spcPts val="0"/>
              </a:spcBef>
              <a:buFont typeface="Wingdings" pitchFamily="2" charset="2"/>
              <a:buNone/>
              <a:defRPr sz="11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fld id="{23622AB5-6391-C74E-A23B-AB231CF3F9D8}" type="slidenum">
              <a:rPr kumimoji="0" lang="en-US" sz="675"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pPr algn="l"/>
              <a:t>‹#›</a:t>
            </a:fld>
            <a:r>
              <a:rPr kumimoji="0" lang="en-US" sz="675" b="0" i="0" u="none" strike="noStrike" kern="1200" cap="none" spc="0" normalizeH="0" baseline="0" noProof="0">
                <a:ln>
                  <a:noFill/>
                </a:ln>
                <a:solidFill>
                  <a:srgbClr val="898989"/>
                </a:solidFill>
                <a:effectLst/>
                <a:uLnTx/>
                <a:uFillTx/>
                <a:latin typeface="Arial"/>
                <a:ea typeface="+mn-ea"/>
                <a:cs typeface="Arial" panose="020B0604020202020204" pitchFamily="34" charset="0"/>
              </a:rPr>
              <a:t>   | </a:t>
            </a:r>
            <a:endParaRPr lang="en-US" sz="675">
              <a:solidFill>
                <a:srgbClr val="898989"/>
              </a:solidFill>
            </a:endParaRPr>
          </a:p>
        </p:txBody>
      </p:sp>
      <p:pic>
        <p:nvPicPr>
          <p:cNvPr id="13" name="Picture 12">
            <a:extLst>
              <a:ext uri="{FF2B5EF4-FFF2-40B4-BE49-F238E27FC236}">
                <a16:creationId xmlns:a16="http://schemas.microsoft.com/office/drawing/2014/main" id="{C21CCCE8-D14C-3640-8E2E-ED1816DFA5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9049" y="4807721"/>
            <a:ext cx="982980" cy="251206"/>
          </a:xfrm>
          <a:prstGeom prst="rect">
            <a:avLst/>
          </a:prstGeom>
        </p:spPr>
      </p:pic>
    </p:spTree>
    <p:extLst>
      <p:ext uri="{BB962C8B-B14F-4D97-AF65-F5344CB8AC3E}">
        <p14:creationId xmlns:p14="http://schemas.microsoft.com/office/powerpoint/2010/main" val="7266445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3D75B-E03F-D649-B33B-2A941E5AE686}"/>
              </a:ext>
            </a:extLst>
          </p:cNvPr>
          <p:cNvSpPr>
            <a:spLocks noGrp="1"/>
          </p:cNvSpPr>
          <p:nvPr>
            <p:ph type="title"/>
          </p:nvPr>
        </p:nvSpPr>
        <p:spPr>
          <a:xfrm>
            <a:off x="3664744" y="1535064"/>
            <a:ext cx="3549650" cy="994172"/>
          </a:xfrm>
          <a:prstGeom prst="rect">
            <a:avLst/>
          </a:prstGeom>
        </p:spPr>
        <p:txBody>
          <a:bodyPr vert="horz" lIns="91440" tIns="45720" rIns="91440" bIns="45720" rtlCol="0" anchor="ctr">
            <a:noAutofit/>
          </a:bodyPr>
          <a:lstStyle/>
          <a:p>
            <a:r>
              <a:rPr lang="en-US" dirty="0"/>
              <a:t>Presentation Title</a:t>
            </a:r>
          </a:p>
        </p:txBody>
      </p:sp>
      <p:sp>
        <p:nvSpPr>
          <p:cNvPr id="3" name="Text Placeholder 2">
            <a:extLst>
              <a:ext uri="{FF2B5EF4-FFF2-40B4-BE49-F238E27FC236}">
                <a16:creationId xmlns:a16="http://schemas.microsoft.com/office/drawing/2014/main" id="{007296DE-2CC4-904A-8FE1-5F9A14441ECD}"/>
              </a:ext>
            </a:extLst>
          </p:cNvPr>
          <p:cNvSpPr>
            <a:spLocks noGrp="1"/>
          </p:cNvSpPr>
          <p:nvPr>
            <p:ph type="body" idx="1"/>
          </p:nvPr>
        </p:nvSpPr>
        <p:spPr>
          <a:xfrm>
            <a:off x="3664744" y="2703959"/>
            <a:ext cx="2266950" cy="472281"/>
          </a:xfrm>
          <a:prstGeom prst="rect">
            <a:avLst/>
          </a:prstGeom>
        </p:spPr>
        <p:txBody>
          <a:bodyPr vert="horz" lIns="91440" tIns="45720" rIns="91440" bIns="45720" rtlCol="0">
            <a:noAutofit/>
          </a:bodyPr>
          <a:lstStyle/>
          <a:p>
            <a:pPr lvl="0"/>
            <a:r>
              <a:rPr lang="en-US" dirty="0"/>
              <a:t>Month Year</a:t>
            </a:r>
          </a:p>
        </p:txBody>
      </p:sp>
      <p:sp>
        <p:nvSpPr>
          <p:cNvPr id="4" name="Footer Placeholder 3">
            <a:extLst>
              <a:ext uri="{FF2B5EF4-FFF2-40B4-BE49-F238E27FC236}">
                <a16:creationId xmlns:a16="http://schemas.microsoft.com/office/drawing/2014/main" id="{271AA1A6-3558-BD4B-B63C-1C0814B96069}"/>
              </a:ext>
            </a:extLst>
          </p:cNvPr>
          <p:cNvSpPr>
            <a:spLocks noGrp="1"/>
          </p:cNvSpPr>
          <p:nvPr>
            <p:ph type="ftr" sz="quarter" idx="3"/>
          </p:nvPr>
        </p:nvSpPr>
        <p:spPr>
          <a:xfrm>
            <a:off x="3575050" y="4362451"/>
            <a:ext cx="5149850" cy="554831"/>
          </a:xfrm>
          <a:prstGeom prst="rect">
            <a:avLst/>
          </a:prstGeom>
        </p:spPr>
        <p:txBody>
          <a:bodyPr vert="horz" lIns="91440" tIns="45720" rIns="91440" bIns="45720" rtlCol="0" anchor="ctr">
            <a:noAutofit/>
          </a:bodyPr>
          <a:lstStyle>
            <a:lvl1pPr marL="0" marR="0" indent="0" algn="l" defTabSz="685800" rtl="0" eaLnBrk="1" fontAlgn="auto" latinLnBrk="0" hangingPunct="1">
              <a:lnSpc>
                <a:spcPct val="100000"/>
              </a:lnSpc>
              <a:spcBef>
                <a:spcPts val="0"/>
              </a:spcBef>
              <a:spcAft>
                <a:spcPts val="0"/>
              </a:spcAft>
              <a:buClrTx/>
              <a:buSzTx/>
              <a:buFontTx/>
              <a:buNone/>
              <a:tabLst/>
              <a:defRPr sz="675">
                <a:solidFill>
                  <a:schemeClr val="tx2"/>
                </a:solidFill>
                <a:latin typeface="Arial" panose="020B0604020202020204" pitchFamily="34" charset="0"/>
                <a:cs typeface="Arial" panose="020B0604020202020204" pitchFamily="34" charset="0"/>
              </a:defRPr>
            </a:lvl1pPr>
          </a:lstStyle>
          <a:p>
            <a:r>
              <a:rPr lang="en-US" dirty="0"/>
              <a:t>© 2022 AlignOrg Solutions. All rights reserved.						</a:t>
            </a:r>
          </a:p>
          <a:p>
            <a:r>
              <a:rPr lang="en-US" dirty="0"/>
              <a:t>This content should not be shared, reproduced, or transmitted to anyone without permission from </a:t>
            </a:r>
            <a:r>
              <a:rPr lang="en-US" dirty="0" err="1"/>
              <a:t>AlignOrg</a:t>
            </a:r>
            <a:r>
              <a:rPr lang="en-US" dirty="0"/>
              <a:t> Solutions.</a:t>
            </a:r>
          </a:p>
        </p:txBody>
      </p:sp>
    </p:spTree>
    <p:extLst>
      <p:ext uri="{BB962C8B-B14F-4D97-AF65-F5344CB8AC3E}">
        <p14:creationId xmlns:p14="http://schemas.microsoft.com/office/powerpoint/2010/main" val="3596476552"/>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514350" rtl="0" eaLnBrk="1" latinLnBrk="0" hangingPunct="1">
        <a:lnSpc>
          <a:spcPct val="90000"/>
        </a:lnSpc>
        <a:spcBef>
          <a:spcPct val="0"/>
        </a:spcBef>
        <a:buNone/>
        <a:defRPr sz="2625"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514350" rtl="0" eaLnBrk="1" latinLnBrk="0" hangingPunct="1">
        <a:lnSpc>
          <a:spcPct val="90000"/>
        </a:lnSpc>
        <a:spcBef>
          <a:spcPts val="563"/>
        </a:spcBef>
        <a:buFont typeface="Arial" panose="020B0604020202020204" pitchFamily="34" charset="0"/>
        <a:buNone/>
        <a:defRPr sz="1350" b="0" i="0" kern="1200">
          <a:solidFill>
            <a:srgbClr val="000000"/>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8841BC-0F30-8045-8CCE-9091A97CF78A}"/>
              </a:ext>
            </a:extLst>
          </p:cNvPr>
          <p:cNvPicPr>
            <a:picLocks noChangeAspect="1"/>
          </p:cNvPicPr>
          <p:nvPr userDrawn="1"/>
        </p:nvPicPr>
        <p:blipFill rotWithShape="1">
          <a:blip r:embed="rId9"/>
          <a:srcRect b="11954"/>
          <a:stretch/>
        </p:blipFill>
        <p:spPr>
          <a:xfrm>
            <a:off x="85895" y="121920"/>
            <a:ext cx="390164" cy="5029200"/>
          </a:xfrm>
          <a:prstGeom prst="rect">
            <a:avLst/>
          </a:prstGeom>
        </p:spPr>
      </p:pic>
      <p:sp>
        <p:nvSpPr>
          <p:cNvPr id="3" name="Text Placeholder 2">
            <a:extLst>
              <a:ext uri="{FF2B5EF4-FFF2-40B4-BE49-F238E27FC236}">
                <a16:creationId xmlns:a16="http://schemas.microsoft.com/office/drawing/2014/main" id="{F61E3440-6C56-F147-8379-01637F49BD09}"/>
              </a:ext>
            </a:extLst>
          </p:cNvPr>
          <p:cNvSpPr>
            <a:spLocks noGrp="1"/>
          </p:cNvSpPr>
          <p:nvPr>
            <p:ph type="body" idx="1"/>
          </p:nvPr>
        </p:nvSpPr>
        <p:spPr>
          <a:xfrm>
            <a:off x="860650" y="867793"/>
            <a:ext cx="7876949" cy="3847338"/>
          </a:xfrm>
          <a:prstGeom prst="rect">
            <a:avLst/>
          </a:prstGeom>
        </p:spPr>
        <p:txBody>
          <a:bodyPr vert="horz" lIns="91440" tIns="45720" rIns="91440" bIns="45720" rtlCol="0">
            <a:noAutofit/>
          </a:bodyPr>
          <a:lstStyle/>
          <a:p>
            <a:pPr marL="114300" marR="0" lvl="0"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3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Click to edit Master text styles</a:t>
            </a:r>
          </a:p>
          <a:p>
            <a:pPr marL="285750" marR="0" lvl="1"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2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Second Level</a:t>
            </a:r>
          </a:p>
          <a:p>
            <a:pPr marL="457200" marR="0" lvl="2"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10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Third Level</a:t>
            </a:r>
          </a:p>
          <a:p>
            <a:pPr marL="628650" marR="0" lvl="3"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90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Fourth Level</a:t>
            </a:r>
          </a:p>
          <a:p>
            <a:pPr marL="800100" marR="0" lvl="4" indent="-114300" algn="l" defTabSz="685800" rtl="0" eaLnBrk="1" fontAlgn="auto" latinLnBrk="0" hangingPunct="1">
              <a:lnSpc>
                <a:spcPct val="100000"/>
              </a:lnSpc>
              <a:spcBef>
                <a:spcPts val="0"/>
              </a:spcBef>
              <a:spcAft>
                <a:spcPts val="450"/>
              </a:spcAft>
              <a:buClrTx/>
              <a:buSzTx/>
              <a:buFont typeface="Wingdings" pitchFamily="2" charset="2"/>
              <a:buChar char="§"/>
              <a:tabLst/>
              <a:defRPr/>
            </a:pPr>
            <a:r>
              <a:rPr kumimoji="0" lang="en-US" sz="750" b="0" i="0" u="none" strike="noStrike" kern="1200" cap="none" spc="0" normalizeH="0" baseline="0" noProof="0" dirty="0">
                <a:ln>
                  <a:noFill/>
                </a:ln>
                <a:solidFill>
                  <a:srgbClr val="4D4852"/>
                </a:solidFill>
                <a:effectLst/>
                <a:uLnTx/>
                <a:uFillTx/>
                <a:latin typeface="Arial" panose="020B0604020202020204" pitchFamily="34" charset="0"/>
                <a:ea typeface="+mn-ea"/>
                <a:cs typeface="Arial" panose="020B0604020202020204" pitchFamily="34" charset="0"/>
              </a:rPr>
              <a:t>Fifth Level</a:t>
            </a:r>
          </a:p>
        </p:txBody>
      </p:sp>
    </p:spTree>
    <p:extLst>
      <p:ext uri="{BB962C8B-B14F-4D97-AF65-F5344CB8AC3E}">
        <p14:creationId xmlns:p14="http://schemas.microsoft.com/office/powerpoint/2010/main" val="3016817357"/>
      </p:ext>
    </p:extLst>
  </p:cSld>
  <p:clrMap bg1="lt1" tx1="dk1" bg2="lt2" tx2="dk2" accent1="accent1" accent2="accent2" accent3="accent3" accent4="accent4" accent5="accent5" accent6="accent6" hlink="hlink" folHlink="folHlink"/>
  <p:sldLayoutIdLst>
    <p:sldLayoutId id="2147483718" r:id="rId1"/>
    <p:sldLayoutId id="2147483693" r:id="rId2"/>
    <p:sldLayoutId id="2147483694" r:id="rId3"/>
    <p:sldLayoutId id="2147483747" r:id="rId4"/>
    <p:sldLayoutId id="2147483746" r:id="rId5"/>
    <p:sldLayoutId id="2147483733" r:id="rId6"/>
    <p:sldLayoutId id="2147483745" r:id="rId7"/>
  </p:sldLayoutIdLst>
  <p:txStyles>
    <p:titleStyle>
      <a:lvl1pPr algn="l" defTabSz="685800" rtl="0" eaLnBrk="1" latinLnBrk="0" hangingPunct="1">
        <a:lnSpc>
          <a:spcPct val="90000"/>
        </a:lnSpc>
        <a:spcBef>
          <a:spcPct val="0"/>
        </a:spcBef>
        <a:buNone/>
        <a:defRPr sz="2400" kern="1200">
          <a:solidFill>
            <a:srgbClr val="192957"/>
          </a:solidFill>
          <a:latin typeface="Arial" panose="020B0604020202020204" pitchFamily="34" charset="0"/>
          <a:ea typeface="+mj-ea"/>
          <a:cs typeface="Arial" panose="020B0604020202020204" pitchFamily="34" charset="0"/>
        </a:defRPr>
      </a:lvl1pPr>
    </p:titleStyle>
    <p:bodyStyle>
      <a:lvl1pPr marL="171450" marR="0" indent="-102870" algn="l" defTabSz="685800" rtl="0" eaLnBrk="1" fontAlgn="auto" latinLnBrk="0" hangingPunct="1">
        <a:lnSpc>
          <a:spcPct val="100000"/>
        </a:lnSpc>
        <a:spcBef>
          <a:spcPts val="0"/>
        </a:spcBef>
        <a:spcAft>
          <a:spcPts val="450"/>
        </a:spcAft>
        <a:buClrTx/>
        <a:buSzTx/>
        <a:buFont typeface="Wingdings" pitchFamily="2" charset="2"/>
        <a:buChar char="§"/>
        <a:tabLst/>
        <a:defRPr sz="1350" kern="1200">
          <a:solidFill>
            <a:schemeClr val="tx1"/>
          </a:solidFill>
          <a:latin typeface="Arial" panose="020B0604020202020204" pitchFamily="34" charset="0"/>
          <a:ea typeface="+mn-ea"/>
          <a:cs typeface="Arial" panose="020B0604020202020204" pitchFamily="34" charset="0"/>
        </a:defRPr>
      </a:lvl1pPr>
      <a:lvl2pPr marL="2857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2pPr>
      <a:lvl3pPr marL="45720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1050" kern="1200">
          <a:solidFill>
            <a:schemeClr val="tx1"/>
          </a:solidFill>
          <a:latin typeface="Arial" panose="020B0604020202020204" pitchFamily="34" charset="0"/>
          <a:ea typeface="+mn-ea"/>
          <a:cs typeface="Arial" panose="020B0604020202020204" pitchFamily="34" charset="0"/>
        </a:defRPr>
      </a:lvl3pPr>
      <a:lvl4pPr marL="628650" marR="0" indent="-114300" algn="l" defTabSz="685800" rtl="0" eaLnBrk="1" fontAlgn="auto" latinLnBrk="0" hangingPunct="1">
        <a:lnSpc>
          <a:spcPct val="100000"/>
        </a:lnSpc>
        <a:spcBef>
          <a:spcPts val="0"/>
        </a:spcBef>
        <a:spcAft>
          <a:spcPts val="450"/>
        </a:spcAft>
        <a:buClrTx/>
        <a:buSzTx/>
        <a:buFont typeface="Wingdings" pitchFamily="2" charset="2"/>
        <a:buChar char="§"/>
        <a:tabLst/>
        <a:defRPr sz="900" kern="1200">
          <a:solidFill>
            <a:schemeClr val="tx1"/>
          </a:solidFill>
          <a:latin typeface="Arial" panose="020B0604020202020204" pitchFamily="34" charset="0"/>
          <a:ea typeface="+mn-ea"/>
          <a:cs typeface="Arial" panose="020B0604020202020204" pitchFamily="34" charset="0"/>
        </a:defRPr>
      </a:lvl4pPr>
      <a:lvl5pPr marL="685800" marR="0" indent="0" algn="l" defTabSz="685800" rtl="0" eaLnBrk="1" fontAlgn="auto" latinLnBrk="0" hangingPunct="1">
        <a:lnSpc>
          <a:spcPct val="100000"/>
        </a:lnSpc>
        <a:spcBef>
          <a:spcPts val="0"/>
        </a:spcBef>
        <a:spcAft>
          <a:spcPts val="450"/>
        </a:spcAft>
        <a:buClrTx/>
        <a:buSzTx/>
        <a:buFont typeface="Wingdings" pitchFamily="2" charset="2"/>
        <a:buNone/>
        <a:tabLst/>
        <a:defRPr sz="7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Sharon.Moura@alignorg.com" TargetMode="External"/><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mailto:Doug.VonFeldt@alignorg.com" TargetMode="External"/><Relationship Id="rId5" Type="http://schemas.openxmlformats.org/officeDocument/2006/relationships/image" Target="../media/image34.jpg"/><Relationship Id="rId4" Type="http://schemas.openxmlformats.org/officeDocument/2006/relationships/hyperlink" Target="http://www.alignorg.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63">
            <a:extLst>
              <a:ext uri="{FF2B5EF4-FFF2-40B4-BE49-F238E27FC236}">
                <a16:creationId xmlns:a16="http://schemas.microsoft.com/office/drawing/2014/main" id="{BCFA8964-B277-0844-BE17-157452DEA530}"/>
              </a:ext>
            </a:extLst>
          </p:cNvPr>
          <p:cNvSpPr>
            <a:spLocks noGrp="1"/>
          </p:cNvSpPr>
          <p:nvPr>
            <p:ph type="ctrTitle"/>
          </p:nvPr>
        </p:nvSpPr>
        <p:spPr/>
        <p:txBody>
          <a:bodyPr/>
          <a:lstStyle/>
          <a:p>
            <a:r>
              <a:rPr lang="en-US" dirty="0"/>
              <a:t>How To Organize For A Differentiated B2B Customer Experience</a:t>
            </a:r>
          </a:p>
        </p:txBody>
      </p:sp>
      <p:sp>
        <p:nvSpPr>
          <p:cNvPr id="65" name="Subtitle 64">
            <a:extLst>
              <a:ext uri="{FF2B5EF4-FFF2-40B4-BE49-F238E27FC236}">
                <a16:creationId xmlns:a16="http://schemas.microsoft.com/office/drawing/2014/main" id="{F0459870-6B91-8348-B019-E3E2EE89C9AA}"/>
              </a:ext>
            </a:extLst>
          </p:cNvPr>
          <p:cNvSpPr>
            <a:spLocks noGrp="1"/>
          </p:cNvSpPr>
          <p:nvPr>
            <p:ph type="subTitle" idx="1"/>
          </p:nvPr>
        </p:nvSpPr>
        <p:spPr/>
        <p:txBody>
          <a:bodyPr/>
          <a:lstStyle/>
          <a:p>
            <a:r>
              <a:rPr lang="en-US" dirty="0"/>
              <a:t>Doug Von Feldt &amp; Sharon Moura</a:t>
            </a:r>
          </a:p>
        </p:txBody>
      </p:sp>
      <p:sp>
        <p:nvSpPr>
          <p:cNvPr id="66" name="Text Placeholder 65">
            <a:extLst>
              <a:ext uri="{FF2B5EF4-FFF2-40B4-BE49-F238E27FC236}">
                <a16:creationId xmlns:a16="http://schemas.microsoft.com/office/drawing/2014/main" id="{D6F4F367-FE50-6442-9D8D-24B252753AC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62188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62D2BA-4309-984F-90D5-D66218DC60CB}"/>
              </a:ext>
            </a:extLst>
          </p:cNvPr>
          <p:cNvSpPr>
            <a:spLocks noGrp="1"/>
          </p:cNvSpPr>
          <p:nvPr>
            <p:ph type="title"/>
          </p:nvPr>
        </p:nvSpPr>
        <p:spPr/>
        <p:txBody>
          <a:bodyPr/>
          <a:lstStyle/>
          <a:p>
            <a:r>
              <a:rPr lang="en-US" dirty="0"/>
              <a:t>What are the organizational implications of your choices?</a:t>
            </a:r>
            <a:br>
              <a:rPr lang="en-US" dirty="0"/>
            </a:br>
            <a:endParaRPr lang="en-US" dirty="0"/>
          </a:p>
        </p:txBody>
      </p:sp>
      <p:pic>
        <p:nvPicPr>
          <p:cNvPr id="15" name="Picture 14" descr="A close-up of a calculator&#10;&#10;Description automatically generated with low confidence">
            <a:extLst>
              <a:ext uri="{FF2B5EF4-FFF2-40B4-BE49-F238E27FC236}">
                <a16:creationId xmlns:a16="http://schemas.microsoft.com/office/drawing/2014/main" id="{2B277A8C-86C3-2F47-B4A0-EB2308E6EDDD}"/>
              </a:ext>
            </a:extLst>
          </p:cNvPr>
          <p:cNvPicPr>
            <a:picLocks noChangeAspect="1"/>
          </p:cNvPicPr>
          <p:nvPr/>
        </p:nvPicPr>
        <p:blipFill>
          <a:blip r:embed="rId3"/>
          <a:stretch>
            <a:fillRect/>
          </a:stretch>
        </p:blipFill>
        <p:spPr>
          <a:xfrm>
            <a:off x="4805523" y="943844"/>
            <a:ext cx="3941827" cy="3941827"/>
          </a:xfrm>
          <a:prstGeom prst="rect">
            <a:avLst/>
          </a:prstGeom>
        </p:spPr>
      </p:pic>
      <p:sp>
        <p:nvSpPr>
          <p:cNvPr id="19" name="TextBox 18">
            <a:extLst>
              <a:ext uri="{FF2B5EF4-FFF2-40B4-BE49-F238E27FC236}">
                <a16:creationId xmlns:a16="http://schemas.microsoft.com/office/drawing/2014/main" id="{69A17977-B321-DC4B-A2A3-697968EAAF86}"/>
              </a:ext>
            </a:extLst>
          </p:cNvPr>
          <p:cNvSpPr txBox="1"/>
          <p:nvPr/>
        </p:nvSpPr>
        <p:spPr>
          <a:xfrm>
            <a:off x="896637" y="972583"/>
            <a:ext cx="2233784" cy="369332"/>
          </a:xfrm>
          <a:prstGeom prst="rect">
            <a:avLst/>
          </a:prstGeom>
          <a:noFill/>
          <a:ln>
            <a:noFill/>
          </a:ln>
        </p:spPr>
        <p:txBody>
          <a:bodyPr wrap="square" rtlCol="0">
            <a:spAutoFit/>
          </a:bodyPr>
          <a:lstStyle/>
          <a:p>
            <a:pPr algn="l"/>
            <a:r>
              <a:rPr lang="en-US" b="1" dirty="0"/>
              <a:t>Customer Insight</a:t>
            </a:r>
          </a:p>
        </p:txBody>
      </p:sp>
      <p:sp>
        <p:nvSpPr>
          <p:cNvPr id="20" name="Right Arrow 19">
            <a:extLst>
              <a:ext uri="{FF2B5EF4-FFF2-40B4-BE49-F238E27FC236}">
                <a16:creationId xmlns:a16="http://schemas.microsoft.com/office/drawing/2014/main" id="{61C74D34-ACD1-1743-860D-7D24374AA10B}"/>
              </a:ext>
            </a:extLst>
          </p:cNvPr>
          <p:cNvSpPr/>
          <p:nvPr/>
        </p:nvSpPr>
        <p:spPr>
          <a:xfrm>
            <a:off x="3167615" y="976911"/>
            <a:ext cx="1287625" cy="398071"/>
          </a:xfrm>
          <a:prstGeom prst="rightArrow">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89D6FF59-2C15-364E-9E2D-D59AAF583AFF}"/>
              </a:ext>
            </a:extLst>
          </p:cNvPr>
          <p:cNvSpPr txBox="1"/>
          <p:nvPr/>
        </p:nvSpPr>
        <p:spPr>
          <a:xfrm>
            <a:off x="4572001" y="972583"/>
            <a:ext cx="4310742" cy="369332"/>
          </a:xfrm>
          <a:prstGeom prst="rect">
            <a:avLst/>
          </a:prstGeom>
          <a:noFill/>
          <a:ln>
            <a:noFill/>
          </a:ln>
        </p:spPr>
        <p:txBody>
          <a:bodyPr wrap="square" rtlCol="0">
            <a:spAutoFit/>
          </a:bodyPr>
          <a:lstStyle/>
          <a:p>
            <a:pPr algn="l"/>
            <a:r>
              <a:rPr lang="en-US" b="1" dirty="0"/>
              <a:t>Model for Organizational Implications</a:t>
            </a:r>
          </a:p>
        </p:txBody>
      </p:sp>
      <p:sp>
        <p:nvSpPr>
          <p:cNvPr id="5" name="Oval 4">
            <a:extLst>
              <a:ext uri="{FF2B5EF4-FFF2-40B4-BE49-F238E27FC236}">
                <a16:creationId xmlns:a16="http://schemas.microsoft.com/office/drawing/2014/main" id="{D53E36B8-02E9-AD40-A3EE-9B43B37E5254}"/>
              </a:ext>
            </a:extLst>
          </p:cNvPr>
          <p:cNvSpPr/>
          <p:nvPr/>
        </p:nvSpPr>
        <p:spPr>
          <a:xfrm>
            <a:off x="1383859" y="1498533"/>
            <a:ext cx="1501555" cy="1449744"/>
          </a:xfrm>
          <a:prstGeom prst="ellipse">
            <a:avLst/>
          </a:prstGeom>
          <a:solidFill>
            <a:srgbClr val="C8E7F3">
              <a:alpha val="5098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b="1" i="1" dirty="0"/>
              <a:t>Customer Journey Map</a:t>
            </a:r>
          </a:p>
        </p:txBody>
      </p:sp>
      <p:sp>
        <p:nvSpPr>
          <p:cNvPr id="14" name="Oval 13">
            <a:extLst>
              <a:ext uri="{FF2B5EF4-FFF2-40B4-BE49-F238E27FC236}">
                <a16:creationId xmlns:a16="http://schemas.microsoft.com/office/drawing/2014/main" id="{CCD52629-B7E2-1F4A-A467-9B5AFA0EA763}"/>
              </a:ext>
            </a:extLst>
          </p:cNvPr>
          <p:cNvSpPr/>
          <p:nvPr/>
        </p:nvSpPr>
        <p:spPr>
          <a:xfrm>
            <a:off x="728253" y="2477834"/>
            <a:ext cx="1501555" cy="1494839"/>
          </a:xfrm>
          <a:prstGeom prst="ellipse">
            <a:avLst/>
          </a:prstGeom>
          <a:solidFill>
            <a:srgbClr val="C8E7F3">
              <a:alpha val="5098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b="1" i="1" dirty="0"/>
              <a:t>Customer Segmentation</a:t>
            </a:r>
          </a:p>
        </p:txBody>
      </p:sp>
      <p:sp>
        <p:nvSpPr>
          <p:cNvPr id="17" name="Oval 16">
            <a:extLst>
              <a:ext uri="{FF2B5EF4-FFF2-40B4-BE49-F238E27FC236}">
                <a16:creationId xmlns:a16="http://schemas.microsoft.com/office/drawing/2014/main" id="{FF0420BD-6BA0-5B40-9B64-DC5BCB5B37EB}"/>
              </a:ext>
            </a:extLst>
          </p:cNvPr>
          <p:cNvSpPr/>
          <p:nvPr/>
        </p:nvSpPr>
        <p:spPr>
          <a:xfrm>
            <a:off x="1972347" y="2477834"/>
            <a:ext cx="1536060" cy="1494839"/>
          </a:xfrm>
          <a:prstGeom prst="ellipse">
            <a:avLst/>
          </a:prstGeom>
          <a:solidFill>
            <a:srgbClr val="C8E7F3">
              <a:alpha val="50980"/>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b="1" i="1" dirty="0"/>
              <a:t>Personas That Matter Most</a:t>
            </a:r>
          </a:p>
        </p:txBody>
      </p:sp>
    </p:spTree>
    <p:extLst>
      <p:ext uri="{BB962C8B-B14F-4D97-AF65-F5344CB8AC3E}">
        <p14:creationId xmlns:p14="http://schemas.microsoft.com/office/powerpoint/2010/main" val="1934037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A89CF193-958D-8840-9BEC-723B925E2B86}"/>
              </a:ext>
            </a:extLst>
          </p:cNvPr>
          <p:cNvGraphicFramePr>
            <a:graphicFrameLocks noGrp="1"/>
          </p:cNvGraphicFramePr>
          <p:nvPr>
            <p:ph sz="quarter" idx="24"/>
            <p:extLst>
              <p:ext uri="{D42A27DB-BD31-4B8C-83A1-F6EECF244321}">
                <p14:modId xmlns:p14="http://schemas.microsoft.com/office/powerpoint/2010/main" val="3007562456"/>
              </p:ext>
            </p:extLst>
          </p:nvPr>
        </p:nvGraphicFramePr>
        <p:xfrm>
          <a:off x="557206" y="675965"/>
          <a:ext cx="8230079" cy="3962400"/>
        </p:xfrm>
        <a:graphic>
          <a:graphicData uri="http://schemas.openxmlformats.org/drawingml/2006/table">
            <a:tbl>
              <a:tblPr firstRow="1" bandRow="1">
                <a:tableStyleId>{93296810-A885-4BE3-A3E7-6D5BEEA58F35}</a:tableStyleId>
              </a:tblPr>
              <a:tblGrid>
                <a:gridCol w="1197607">
                  <a:extLst>
                    <a:ext uri="{9D8B030D-6E8A-4147-A177-3AD203B41FA5}">
                      <a16:colId xmlns:a16="http://schemas.microsoft.com/office/drawing/2014/main" val="4224652584"/>
                    </a:ext>
                  </a:extLst>
                </a:gridCol>
                <a:gridCol w="3921071">
                  <a:extLst>
                    <a:ext uri="{9D8B030D-6E8A-4147-A177-3AD203B41FA5}">
                      <a16:colId xmlns:a16="http://schemas.microsoft.com/office/drawing/2014/main" val="892958516"/>
                    </a:ext>
                  </a:extLst>
                </a:gridCol>
                <a:gridCol w="3111401">
                  <a:extLst>
                    <a:ext uri="{9D8B030D-6E8A-4147-A177-3AD203B41FA5}">
                      <a16:colId xmlns:a16="http://schemas.microsoft.com/office/drawing/2014/main" val="2823435263"/>
                    </a:ext>
                  </a:extLst>
                </a:gridCol>
              </a:tblGrid>
              <a:tr h="370840">
                <a:tc>
                  <a:txBody>
                    <a:bodyPr/>
                    <a:lstStyle/>
                    <a:p>
                      <a:pPr algn="ctr"/>
                      <a:r>
                        <a:rPr lang="en-US" sz="1200" dirty="0"/>
                        <a:t>Areas for Alignment</a:t>
                      </a:r>
                    </a:p>
                  </a:txBody>
                  <a:tcPr/>
                </a:tc>
                <a:tc>
                  <a:txBody>
                    <a:bodyPr/>
                    <a:lstStyle/>
                    <a:p>
                      <a:pPr algn="ctr"/>
                      <a:r>
                        <a:rPr lang="en-US" sz="1200" dirty="0"/>
                        <a:t>Key Questions</a:t>
                      </a:r>
                    </a:p>
                  </a:txBody>
                  <a:tcPr/>
                </a:tc>
                <a:tc>
                  <a:txBody>
                    <a:bodyPr/>
                    <a:lstStyle/>
                    <a:p>
                      <a:pPr algn="ctr"/>
                      <a:r>
                        <a:rPr lang="en-US" sz="1200" dirty="0"/>
                        <a:t>Organization Implication Examples</a:t>
                      </a:r>
                    </a:p>
                  </a:txBody>
                  <a:tcPr/>
                </a:tc>
                <a:extLst>
                  <a:ext uri="{0D108BD9-81ED-4DB2-BD59-A6C34878D82A}">
                    <a16:rowId xmlns:a16="http://schemas.microsoft.com/office/drawing/2014/main" val="3433641801"/>
                  </a:ext>
                </a:extLst>
              </a:tr>
              <a:tr h="370840">
                <a:tc>
                  <a:txBody>
                    <a:bodyPr/>
                    <a:lstStyle/>
                    <a:p>
                      <a:r>
                        <a:rPr lang="en-US" sz="1200" b="1" dirty="0"/>
                        <a:t>Strategy</a:t>
                      </a:r>
                    </a:p>
                  </a:txBody>
                  <a:tcPr/>
                </a:tc>
                <a:tc>
                  <a:txBody>
                    <a:bodyPr/>
                    <a:lstStyle/>
                    <a:p>
                      <a:pPr marL="171450" indent="-171450" algn="l">
                        <a:buFont typeface="Arial" panose="020B0604020202020204" pitchFamily="34" charset="0"/>
                        <a:buChar char="•"/>
                      </a:pPr>
                      <a:r>
                        <a:rPr lang="en-US" sz="1000" dirty="0"/>
                        <a:t>How does this insight inform how your organization will win in the marketplace?  </a:t>
                      </a:r>
                    </a:p>
                    <a:p>
                      <a:pPr marL="171450" indent="-171450" algn="l">
                        <a:buFont typeface="Arial" panose="020B0604020202020204" pitchFamily="34" charset="0"/>
                        <a:buChar char="•"/>
                      </a:pPr>
                      <a:r>
                        <a:rPr lang="en-US" sz="1000" dirty="0"/>
                        <a:t>What capabilities are differentiating? </a:t>
                      </a:r>
                    </a:p>
                  </a:txBody>
                  <a:tcPr/>
                </a:tc>
                <a:tc>
                  <a:txBody>
                    <a:bodyPr/>
                    <a:lstStyle/>
                    <a:p>
                      <a:r>
                        <a:rPr lang="en-US" sz="1000" dirty="0"/>
                        <a:t>Billing, typically a necessary function, becomes a competitive differentiator</a:t>
                      </a:r>
                    </a:p>
                  </a:txBody>
                  <a:tcPr/>
                </a:tc>
                <a:extLst>
                  <a:ext uri="{0D108BD9-81ED-4DB2-BD59-A6C34878D82A}">
                    <a16:rowId xmlns:a16="http://schemas.microsoft.com/office/drawing/2014/main" val="3013099303"/>
                  </a:ext>
                </a:extLst>
              </a:tr>
              <a:tr h="370840">
                <a:tc>
                  <a:txBody>
                    <a:bodyPr/>
                    <a:lstStyle/>
                    <a:p>
                      <a:r>
                        <a:rPr lang="en-US" sz="1200" b="1" dirty="0"/>
                        <a:t>Work</a:t>
                      </a:r>
                    </a:p>
                  </a:txBody>
                  <a:tcPr/>
                </a:tc>
                <a:tc>
                  <a:txBody>
                    <a:bodyPr/>
                    <a:lstStyle/>
                    <a:p>
                      <a:pPr marL="171450" indent="-171450" algn="l">
                        <a:buFont typeface="Arial" panose="020B0604020202020204" pitchFamily="34" charset="0"/>
                        <a:buChar char="•"/>
                      </a:pPr>
                      <a:r>
                        <a:rPr lang="en-US" sz="1000" dirty="0"/>
                        <a:t>What work will change as a result? </a:t>
                      </a:r>
                    </a:p>
                    <a:p>
                      <a:pPr marL="171450" indent="-171450" algn="l">
                        <a:buFont typeface="Arial" panose="020B0604020202020204" pitchFamily="34" charset="0"/>
                        <a:buChar char="•"/>
                      </a:pPr>
                      <a:r>
                        <a:rPr lang="en-US" sz="1000" dirty="0"/>
                        <a:t>What is the strategic impact of the work? </a:t>
                      </a:r>
                    </a:p>
                    <a:p>
                      <a:pPr marL="171450" indent="-171450" algn="l">
                        <a:buFont typeface="Arial" panose="020B0604020202020204" pitchFamily="34" charset="0"/>
                        <a:buChar char="•"/>
                      </a:pPr>
                      <a:r>
                        <a:rPr lang="en-US" sz="1000" dirty="0"/>
                        <a:t>How will you re-imagine work processes that impact the customer?</a:t>
                      </a:r>
                    </a:p>
                  </a:txBody>
                  <a:tcPr/>
                </a:tc>
                <a:tc>
                  <a:txBody>
                    <a:bodyPr/>
                    <a:lstStyle/>
                    <a:p>
                      <a:r>
                        <a:rPr lang="en-US" sz="1000" dirty="0"/>
                        <a:t>Ensure journey maps reflect </a:t>
                      </a:r>
                      <a:r>
                        <a:rPr lang="en-US" sz="1000" u="sng" dirty="0"/>
                        <a:t>all</a:t>
                      </a:r>
                      <a:r>
                        <a:rPr lang="en-US" sz="1000" dirty="0"/>
                        <a:t> work required to create a create customer experience, not just customer facing work</a:t>
                      </a:r>
                    </a:p>
                  </a:txBody>
                  <a:tcPr/>
                </a:tc>
                <a:extLst>
                  <a:ext uri="{0D108BD9-81ED-4DB2-BD59-A6C34878D82A}">
                    <a16:rowId xmlns:a16="http://schemas.microsoft.com/office/drawing/2014/main" val="1971839439"/>
                  </a:ext>
                </a:extLst>
              </a:tr>
              <a:tr h="370840">
                <a:tc>
                  <a:txBody>
                    <a:bodyPr/>
                    <a:lstStyle/>
                    <a:p>
                      <a:r>
                        <a:rPr lang="en-US" sz="1200" b="1" dirty="0"/>
                        <a:t>Structure &amp; Linkages</a:t>
                      </a:r>
                      <a:endParaRPr lang="en-US" sz="1200" dirty="0"/>
                    </a:p>
                  </a:txBody>
                  <a:tcPr/>
                </a:tc>
                <a:tc>
                  <a:txBody>
                    <a:bodyPr/>
                    <a:lstStyle/>
                    <a:p>
                      <a:pPr marL="171450" indent="-171450" algn="l">
                        <a:buFont typeface="Arial" panose="020B0604020202020204" pitchFamily="34" charset="0"/>
                        <a:buChar char="•"/>
                      </a:pPr>
                      <a:r>
                        <a:rPr lang="en-US" sz="1000" dirty="0"/>
                        <a:t>How will you align that work to a structure?</a:t>
                      </a:r>
                    </a:p>
                    <a:p>
                      <a:pPr algn="l"/>
                      <a:endParaRPr lang="en-US" sz="10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New Customer Experience organization for “White Glove &amp; Emerging” customers aligned by geography and customer type</a:t>
                      </a:r>
                    </a:p>
                  </a:txBody>
                  <a:tcPr/>
                </a:tc>
                <a:extLst>
                  <a:ext uri="{0D108BD9-81ED-4DB2-BD59-A6C34878D82A}">
                    <a16:rowId xmlns:a16="http://schemas.microsoft.com/office/drawing/2014/main" val="460419488"/>
                  </a:ext>
                </a:extLst>
              </a:tr>
              <a:tr h="370840">
                <a:tc>
                  <a:txBody>
                    <a:bodyPr/>
                    <a:lstStyle/>
                    <a:p>
                      <a:r>
                        <a:rPr lang="en-US" sz="1200" b="1" dirty="0"/>
                        <a:t>Information &amp; Metrics</a:t>
                      </a:r>
                      <a:endParaRPr lang="en-US" sz="1200" dirty="0"/>
                    </a:p>
                  </a:txBody>
                  <a:tcPr/>
                </a:tc>
                <a:tc>
                  <a:txBody>
                    <a:bodyPr/>
                    <a:lstStyle/>
                    <a:p>
                      <a:pPr marL="171450" indent="-171450" algn="l">
                        <a:buFont typeface="Arial" panose="020B0604020202020204" pitchFamily="34" charset="0"/>
                        <a:buChar char="•"/>
                      </a:pPr>
                      <a:r>
                        <a:rPr lang="en-US" sz="1000" dirty="0"/>
                        <a:t>How will you measure effectiveness of the organization?</a:t>
                      </a:r>
                    </a:p>
                    <a:p>
                      <a:pPr algn="l"/>
                      <a:endParaRPr lang="en-US" sz="1000" dirty="0"/>
                    </a:p>
                  </a:txBody>
                  <a:tcPr/>
                </a:tc>
                <a:tc>
                  <a:txBody>
                    <a:bodyPr/>
                    <a:lstStyle/>
                    <a:p>
                      <a:r>
                        <a:rPr lang="en-US" sz="1000" dirty="0"/>
                        <a:t>Shift from customer service metrics to customer experience metrics</a:t>
                      </a:r>
                    </a:p>
                  </a:txBody>
                  <a:tcPr/>
                </a:tc>
                <a:extLst>
                  <a:ext uri="{0D108BD9-81ED-4DB2-BD59-A6C34878D82A}">
                    <a16:rowId xmlns:a16="http://schemas.microsoft.com/office/drawing/2014/main" val="3068307117"/>
                  </a:ext>
                </a:extLst>
              </a:tr>
              <a:tr h="370840">
                <a:tc>
                  <a:txBody>
                    <a:bodyPr/>
                    <a:lstStyle/>
                    <a:p>
                      <a:r>
                        <a:rPr lang="en-US" sz="1200" b="1" dirty="0"/>
                        <a:t>People &amp; Rewards</a:t>
                      </a:r>
                      <a:endParaRPr lang="en-US" sz="1200" dirty="0"/>
                    </a:p>
                  </a:txBody>
                  <a:tcPr/>
                </a:tc>
                <a:tc>
                  <a:txBody>
                    <a:bodyPr/>
                    <a:lstStyle/>
                    <a:p>
                      <a:pPr marL="171450" indent="-171450" algn="l">
                        <a:buFont typeface="Arial" panose="020B0604020202020204" pitchFamily="34" charset="0"/>
                        <a:buChar char="•"/>
                      </a:pPr>
                      <a:r>
                        <a:rPr lang="en-US" sz="1000" dirty="0"/>
                        <a:t>How will you allocate staff?  </a:t>
                      </a:r>
                    </a:p>
                    <a:p>
                      <a:pPr marL="171450" indent="-171450" algn="l">
                        <a:buFont typeface="Arial" panose="020B0604020202020204" pitchFamily="34" charset="0"/>
                        <a:buChar char="•"/>
                      </a:pPr>
                      <a:r>
                        <a:rPr lang="en-US" sz="1000" dirty="0"/>
                        <a:t>What type of talent do you need and how will they be rewarded? </a:t>
                      </a:r>
                      <a:endParaRPr lang="en-US" sz="1000" i="1" dirty="0"/>
                    </a:p>
                  </a:txBody>
                  <a:tcPr/>
                </a:tc>
                <a:tc>
                  <a:txBody>
                    <a:bodyPr/>
                    <a:lstStyle/>
                    <a:p>
                      <a:r>
                        <a:rPr lang="en-US" sz="1000" kern="1200" dirty="0">
                          <a:solidFill>
                            <a:schemeClr val="dk1"/>
                          </a:solidFill>
                        </a:rPr>
                        <a:t>Highly skilled PHD’s may be required to take service calls to resolve issues quickly</a:t>
                      </a:r>
                      <a:endParaRPr lang="en-US" sz="1000" kern="1200" dirty="0">
                        <a:solidFill>
                          <a:schemeClr val="dk1"/>
                        </a:solidFill>
                        <a:latin typeface="+mn-lt"/>
                        <a:ea typeface="+mn-ea"/>
                        <a:cs typeface="+mn-cs"/>
                      </a:endParaRPr>
                    </a:p>
                  </a:txBody>
                  <a:tcPr/>
                </a:tc>
                <a:extLst>
                  <a:ext uri="{0D108BD9-81ED-4DB2-BD59-A6C34878D82A}">
                    <a16:rowId xmlns:a16="http://schemas.microsoft.com/office/drawing/2014/main" val="1343549689"/>
                  </a:ext>
                </a:extLst>
              </a:tr>
              <a:tr h="370840">
                <a:tc>
                  <a:txBody>
                    <a:bodyPr/>
                    <a:lstStyle/>
                    <a:p>
                      <a:r>
                        <a:rPr lang="en-US" sz="1200" b="1" dirty="0"/>
                        <a:t>Leadership &amp; Culture</a:t>
                      </a:r>
                      <a:endParaRPr lang="en-US" sz="1200" dirty="0"/>
                    </a:p>
                  </a:txBody>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How will this change the leadership you hire and how they behave?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What organizational choices will you make to create the culture you need for success?</a:t>
                      </a:r>
                    </a:p>
                  </a:txBody>
                  <a:tcPr/>
                </a:tc>
                <a:tc>
                  <a:txBody>
                    <a:bodyPr/>
                    <a:lstStyle/>
                    <a:p>
                      <a:r>
                        <a:rPr lang="en-US" sz="1000" dirty="0"/>
                        <a:t>Every leadership meeting starts with a customer story.  Leaders actively sponsor a customer account. </a:t>
                      </a:r>
                    </a:p>
                  </a:txBody>
                  <a:tcPr/>
                </a:tc>
                <a:extLst>
                  <a:ext uri="{0D108BD9-81ED-4DB2-BD59-A6C34878D82A}">
                    <a16:rowId xmlns:a16="http://schemas.microsoft.com/office/drawing/2014/main" val="3359208923"/>
                  </a:ext>
                </a:extLst>
              </a:tr>
            </a:tbl>
          </a:graphicData>
        </a:graphic>
      </p:graphicFrame>
      <p:sp>
        <p:nvSpPr>
          <p:cNvPr id="5" name="Title 4">
            <a:extLst>
              <a:ext uri="{FF2B5EF4-FFF2-40B4-BE49-F238E27FC236}">
                <a16:creationId xmlns:a16="http://schemas.microsoft.com/office/drawing/2014/main" id="{90EC17FF-05E6-EC4B-AEBC-2FD7993F9FFA}"/>
              </a:ext>
            </a:extLst>
          </p:cNvPr>
          <p:cNvSpPr>
            <a:spLocks noGrp="1"/>
          </p:cNvSpPr>
          <p:nvPr>
            <p:ph type="title"/>
          </p:nvPr>
        </p:nvSpPr>
        <p:spPr/>
        <p:txBody>
          <a:bodyPr/>
          <a:lstStyle/>
          <a:p>
            <a:r>
              <a:rPr lang="en-US" dirty="0"/>
              <a:t>Alignment is King</a:t>
            </a:r>
          </a:p>
        </p:txBody>
      </p:sp>
      <p:sp>
        <p:nvSpPr>
          <p:cNvPr id="6" name="Text Placeholder 5">
            <a:extLst>
              <a:ext uri="{FF2B5EF4-FFF2-40B4-BE49-F238E27FC236}">
                <a16:creationId xmlns:a16="http://schemas.microsoft.com/office/drawing/2014/main" id="{BB13807A-DCFC-B846-BFF3-4D398981C1AA}"/>
              </a:ext>
            </a:extLst>
          </p:cNvPr>
          <p:cNvSpPr>
            <a:spLocks noGrp="1"/>
          </p:cNvSpPr>
          <p:nvPr>
            <p:ph type="body" sz="quarter" idx="22"/>
          </p:nvPr>
        </p:nvSpPr>
        <p:spPr/>
        <p:txBody>
          <a:bodyPr/>
          <a:lstStyle/>
          <a:p>
            <a:r>
              <a:rPr lang="en-US" dirty="0"/>
              <a:t>”The alignment of many choices has more impact on success than a handful of “best-in-class” but misaligned choices.”</a:t>
            </a:r>
          </a:p>
          <a:p>
            <a:endParaRPr lang="en-US" dirty="0"/>
          </a:p>
        </p:txBody>
      </p:sp>
    </p:spTree>
    <p:extLst>
      <p:ext uri="{BB962C8B-B14F-4D97-AF65-F5344CB8AC3E}">
        <p14:creationId xmlns:p14="http://schemas.microsoft.com/office/powerpoint/2010/main" val="256303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loud Callout 17"/>
          <p:cNvSpPr/>
          <p:nvPr/>
        </p:nvSpPr>
        <p:spPr>
          <a:xfrm rot="1357911">
            <a:off x="5783394" y="1711746"/>
            <a:ext cx="1601753" cy="136447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Cloud Callout 15"/>
          <p:cNvSpPr/>
          <p:nvPr/>
        </p:nvSpPr>
        <p:spPr>
          <a:xfrm rot="1357911">
            <a:off x="7417897" y="1059325"/>
            <a:ext cx="1601753" cy="136447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 Placeholder 1">
            <a:extLst>
              <a:ext uri="{FF2B5EF4-FFF2-40B4-BE49-F238E27FC236}">
                <a16:creationId xmlns:a16="http://schemas.microsoft.com/office/drawing/2014/main" id="{AFFE6EC8-8DEC-3A4D-97AF-CB7C612633BC}"/>
              </a:ext>
            </a:extLst>
          </p:cNvPr>
          <p:cNvSpPr>
            <a:spLocks noGrp="1"/>
          </p:cNvSpPr>
          <p:nvPr>
            <p:ph type="body" sz="quarter" idx="22"/>
          </p:nvPr>
        </p:nvSpPr>
        <p:spPr/>
        <p:txBody>
          <a:bodyPr/>
          <a:lstStyle/>
          <a:p>
            <a:endParaRPr lang="en-US" dirty="0"/>
          </a:p>
        </p:txBody>
      </p:sp>
      <p:sp>
        <p:nvSpPr>
          <p:cNvPr id="3" name="Title 2">
            <a:extLst>
              <a:ext uri="{FF2B5EF4-FFF2-40B4-BE49-F238E27FC236}">
                <a16:creationId xmlns:a16="http://schemas.microsoft.com/office/drawing/2014/main" id="{D06E38E4-EE8B-5B46-99CA-E7E720CF3353}"/>
              </a:ext>
            </a:extLst>
          </p:cNvPr>
          <p:cNvSpPr>
            <a:spLocks noGrp="1"/>
          </p:cNvSpPr>
          <p:nvPr>
            <p:ph type="title"/>
          </p:nvPr>
        </p:nvSpPr>
        <p:spPr/>
        <p:txBody>
          <a:bodyPr/>
          <a:lstStyle/>
          <a:p>
            <a:r>
              <a:rPr lang="en-US" dirty="0"/>
              <a:t>Culture</a:t>
            </a:r>
          </a:p>
        </p:txBody>
      </p:sp>
      <p:sp>
        <p:nvSpPr>
          <p:cNvPr id="5" name="TextBox 4">
            <a:extLst>
              <a:ext uri="{FF2B5EF4-FFF2-40B4-BE49-F238E27FC236}">
                <a16:creationId xmlns:a16="http://schemas.microsoft.com/office/drawing/2014/main" id="{788F8E75-06A9-824E-83E7-C209B3673803}"/>
              </a:ext>
            </a:extLst>
          </p:cNvPr>
          <p:cNvSpPr txBox="1"/>
          <p:nvPr/>
        </p:nvSpPr>
        <p:spPr>
          <a:xfrm>
            <a:off x="647713" y="3345761"/>
            <a:ext cx="8265209" cy="1323439"/>
          </a:xfrm>
          <a:prstGeom prst="rect">
            <a:avLst/>
          </a:prstGeom>
          <a:solidFill>
            <a:schemeClr val="accent6">
              <a:lumMod val="20000"/>
              <a:lumOff val="80000"/>
            </a:schemeClr>
          </a:solidFill>
          <a:ln>
            <a:solidFill>
              <a:schemeClr val="tx1"/>
            </a:solidFill>
          </a:ln>
        </p:spPr>
        <p:txBody>
          <a:bodyPr wrap="square" rtlCol="0">
            <a:spAutoFit/>
          </a:bodyPr>
          <a:lstStyle/>
          <a:p>
            <a:r>
              <a:rPr lang="en-US" sz="1600" dirty="0"/>
              <a:t>Culture is a cause and a result of design choices; the best way to change culture is to change:</a:t>
            </a:r>
          </a:p>
          <a:p>
            <a:endParaRPr lang="en-US" sz="1600" dirty="0"/>
          </a:p>
          <a:p>
            <a:pPr marL="285750" indent="-285750">
              <a:buFont typeface="Wingdings" pitchFamily="2" charset="2"/>
              <a:buChar char="q"/>
            </a:pPr>
            <a:r>
              <a:rPr lang="en-US" sz="1600" dirty="0"/>
              <a:t>Organization choices, </a:t>
            </a:r>
            <a:r>
              <a:rPr lang="en-US" sz="1600" u="sng" dirty="0"/>
              <a:t>and</a:t>
            </a:r>
            <a:r>
              <a:rPr lang="en-US" sz="1600" dirty="0"/>
              <a:t> </a:t>
            </a:r>
          </a:p>
          <a:p>
            <a:pPr marL="285750" indent="-285750">
              <a:buFont typeface="Wingdings" pitchFamily="2" charset="2"/>
              <a:buChar char="q"/>
            </a:pPr>
            <a:r>
              <a:rPr lang="en-US" sz="1600" dirty="0"/>
              <a:t>Leaders’ thinking &amp; behaviors</a:t>
            </a:r>
          </a:p>
        </p:txBody>
      </p:sp>
      <p:sp>
        <p:nvSpPr>
          <p:cNvPr id="7" name="TextBox 6">
            <a:extLst>
              <a:ext uri="{FF2B5EF4-FFF2-40B4-BE49-F238E27FC236}">
                <a16:creationId xmlns:a16="http://schemas.microsoft.com/office/drawing/2014/main" id="{46D13DCE-3DF9-784A-AC6B-9653F5099A47}"/>
              </a:ext>
            </a:extLst>
          </p:cNvPr>
          <p:cNvSpPr txBox="1"/>
          <p:nvPr/>
        </p:nvSpPr>
        <p:spPr>
          <a:xfrm>
            <a:off x="6002515" y="1827872"/>
            <a:ext cx="1105747" cy="830997"/>
          </a:xfrm>
          <a:prstGeom prst="rect">
            <a:avLst/>
          </a:prstGeom>
          <a:noFill/>
          <a:ln>
            <a:noFill/>
          </a:ln>
        </p:spPr>
        <p:txBody>
          <a:bodyPr wrap="square" rtlCol="0">
            <a:spAutoFit/>
          </a:bodyPr>
          <a:lstStyle/>
          <a:p>
            <a:pPr algn="ctr"/>
            <a:r>
              <a:rPr lang="en-US" sz="1600" dirty="0">
                <a:latin typeface="Apple Color Emoji" pitchFamily="2" charset="0"/>
                <a:ea typeface="Apple Color Emoji" pitchFamily="2" charset="0"/>
              </a:rPr>
              <a:t>Culture of Customer Intimacy</a:t>
            </a:r>
          </a:p>
        </p:txBody>
      </p:sp>
      <p:sp>
        <p:nvSpPr>
          <p:cNvPr id="8" name="TextBox 7">
            <a:extLst>
              <a:ext uri="{FF2B5EF4-FFF2-40B4-BE49-F238E27FC236}">
                <a16:creationId xmlns:a16="http://schemas.microsoft.com/office/drawing/2014/main" id="{B4FE2C5A-50EC-014F-9584-8C6E964C7FDB}"/>
              </a:ext>
            </a:extLst>
          </p:cNvPr>
          <p:cNvSpPr txBox="1"/>
          <p:nvPr/>
        </p:nvSpPr>
        <p:spPr>
          <a:xfrm>
            <a:off x="7689723" y="1199092"/>
            <a:ext cx="1100953" cy="830997"/>
          </a:xfrm>
          <a:prstGeom prst="rect">
            <a:avLst/>
          </a:prstGeom>
          <a:noFill/>
          <a:ln>
            <a:noFill/>
          </a:ln>
        </p:spPr>
        <p:txBody>
          <a:bodyPr wrap="square" rtlCol="0">
            <a:spAutoFit/>
          </a:bodyPr>
          <a:lstStyle/>
          <a:p>
            <a:pPr algn="ctr"/>
            <a:r>
              <a:rPr lang="en-US" sz="1600" dirty="0">
                <a:latin typeface="Apple Color Emoji" pitchFamily="2" charset="0"/>
                <a:ea typeface="Apple Color Emoji" pitchFamily="2" charset="0"/>
              </a:rPr>
              <a:t>Culture of Customer Care</a:t>
            </a:r>
          </a:p>
        </p:txBody>
      </p:sp>
      <p:sp>
        <p:nvSpPr>
          <p:cNvPr id="11" name="Down Arrow 10">
            <a:extLst>
              <a:ext uri="{FF2B5EF4-FFF2-40B4-BE49-F238E27FC236}">
                <a16:creationId xmlns:a16="http://schemas.microsoft.com/office/drawing/2014/main" id="{CE3A7C9A-F9B3-3247-A2CE-2DB7931E827C}"/>
              </a:ext>
            </a:extLst>
          </p:cNvPr>
          <p:cNvSpPr/>
          <p:nvPr/>
        </p:nvSpPr>
        <p:spPr>
          <a:xfrm>
            <a:off x="4250983" y="2435726"/>
            <a:ext cx="647988" cy="811307"/>
          </a:xfrm>
          <a:prstGeom prst="downArrow">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5E8021EF-F36F-6744-BCDE-876A38897CCB}"/>
              </a:ext>
            </a:extLst>
          </p:cNvPr>
          <p:cNvSpPr txBox="1"/>
          <p:nvPr/>
        </p:nvSpPr>
        <p:spPr>
          <a:xfrm>
            <a:off x="3630036" y="1377541"/>
            <a:ext cx="1976549" cy="923330"/>
          </a:xfrm>
          <a:prstGeom prst="rect">
            <a:avLst/>
          </a:prstGeom>
          <a:solidFill>
            <a:srgbClr val="C8E7F3"/>
          </a:solidFill>
          <a:ln>
            <a:solidFill>
              <a:schemeClr val="tx1"/>
            </a:solidFill>
          </a:ln>
        </p:spPr>
        <p:txBody>
          <a:bodyPr wrap="square" rtlCol="0">
            <a:spAutoFit/>
          </a:bodyPr>
          <a:lstStyle/>
          <a:p>
            <a:pPr algn="ctr"/>
            <a:r>
              <a:rPr lang="en-US" b="1" dirty="0"/>
              <a:t>Get off the PowerPoint and into Action</a:t>
            </a:r>
          </a:p>
        </p:txBody>
      </p:sp>
      <p:sp>
        <p:nvSpPr>
          <p:cNvPr id="12" name="TextBox 11">
            <a:extLst>
              <a:ext uri="{FF2B5EF4-FFF2-40B4-BE49-F238E27FC236}">
                <a16:creationId xmlns:a16="http://schemas.microsoft.com/office/drawing/2014/main" id="{55A9918D-DCCB-8F45-8ADC-A5F6DF8AA741}"/>
              </a:ext>
            </a:extLst>
          </p:cNvPr>
          <p:cNvSpPr txBox="1"/>
          <p:nvPr/>
        </p:nvSpPr>
        <p:spPr>
          <a:xfrm>
            <a:off x="616347" y="663085"/>
            <a:ext cx="7929830" cy="646331"/>
          </a:xfrm>
          <a:prstGeom prst="rect">
            <a:avLst/>
          </a:prstGeom>
          <a:noFill/>
          <a:ln>
            <a:noFill/>
          </a:ln>
        </p:spPr>
        <p:txBody>
          <a:bodyPr wrap="square" rtlCol="0">
            <a:spAutoFit/>
          </a:bodyPr>
          <a:lstStyle/>
          <a:p>
            <a:pPr algn="ctr"/>
            <a:r>
              <a:rPr lang="en-US" b="1" i="1" dirty="0"/>
              <a:t>“The secret of success is changing the way you think.”</a:t>
            </a:r>
          </a:p>
          <a:p>
            <a:pPr algn="ctr"/>
            <a:r>
              <a:rPr lang="en-US" b="1" i="1" dirty="0"/>
              <a:t>- Jack Welch</a:t>
            </a:r>
          </a:p>
        </p:txBody>
      </p:sp>
      <p:sp>
        <p:nvSpPr>
          <p:cNvPr id="14" name="Cloud Callout 13"/>
          <p:cNvSpPr/>
          <p:nvPr/>
        </p:nvSpPr>
        <p:spPr>
          <a:xfrm rot="1357911">
            <a:off x="236811" y="1071780"/>
            <a:ext cx="1601753" cy="136447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C65D0A8-200F-2443-A657-74A28D638152}"/>
              </a:ext>
            </a:extLst>
          </p:cNvPr>
          <p:cNvSpPr txBox="1"/>
          <p:nvPr/>
        </p:nvSpPr>
        <p:spPr>
          <a:xfrm>
            <a:off x="437077" y="1281412"/>
            <a:ext cx="1108954" cy="830997"/>
          </a:xfrm>
          <a:prstGeom prst="rect">
            <a:avLst/>
          </a:prstGeom>
          <a:noFill/>
          <a:ln>
            <a:noFill/>
          </a:ln>
        </p:spPr>
        <p:txBody>
          <a:bodyPr wrap="square" rtlCol="0">
            <a:spAutoFit/>
          </a:bodyPr>
          <a:lstStyle/>
          <a:p>
            <a:pPr algn="ctr"/>
            <a:r>
              <a:rPr lang="en-US" sz="1600" dirty="0">
                <a:latin typeface="Apple Color Emoji" pitchFamily="2" charset="0"/>
                <a:ea typeface="Apple Color Emoji" pitchFamily="2" charset="0"/>
              </a:rPr>
              <a:t>Customer-First Culture</a:t>
            </a:r>
          </a:p>
        </p:txBody>
      </p:sp>
      <p:sp>
        <p:nvSpPr>
          <p:cNvPr id="17" name="Cloud Callout 16"/>
          <p:cNvSpPr/>
          <p:nvPr/>
        </p:nvSpPr>
        <p:spPr>
          <a:xfrm rot="1357911">
            <a:off x="1764808" y="1711745"/>
            <a:ext cx="1601753" cy="136447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C767892-87E9-9740-BE96-8DEA80E33292}"/>
              </a:ext>
            </a:extLst>
          </p:cNvPr>
          <p:cNvSpPr txBox="1"/>
          <p:nvPr/>
        </p:nvSpPr>
        <p:spPr>
          <a:xfrm>
            <a:off x="1976777" y="1909614"/>
            <a:ext cx="1240429" cy="830997"/>
          </a:xfrm>
          <a:prstGeom prst="rect">
            <a:avLst/>
          </a:prstGeom>
          <a:noFill/>
          <a:ln>
            <a:noFill/>
          </a:ln>
        </p:spPr>
        <p:txBody>
          <a:bodyPr wrap="square" rtlCol="0">
            <a:spAutoFit/>
          </a:bodyPr>
          <a:lstStyle/>
          <a:p>
            <a:pPr algn="ctr"/>
            <a:r>
              <a:rPr lang="en-US" sz="1600" dirty="0">
                <a:latin typeface="Apple Color Emoji" pitchFamily="2" charset="0"/>
                <a:ea typeface="Apple Color Emoji" pitchFamily="2" charset="0"/>
              </a:rPr>
              <a:t>Customer Centric Culture</a:t>
            </a:r>
          </a:p>
        </p:txBody>
      </p:sp>
    </p:spTree>
    <p:extLst>
      <p:ext uri="{BB962C8B-B14F-4D97-AF65-F5344CB8AC3E}">
        <p14:creationId xmlns:p14="http://schemas.microsoft.com/office/powerpoint/2010/main" val="9740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5" grpId="0" animBg="1"/>
      <p:bldP spid="7" grpId="0"/>
      <p:bldP spid="8" grpId="0"/>
      <p:bldP spid="11" grpId="0" animBg="1"/>
      <p:bldP spid="10" grpId="0" animBg="1"/>
      <p:bldP spid="14" grpId="0" animBg="1"/>
      <p:bldP spid="6" grpId="0"/>
      <p:bldP spid="1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C826FA-704E-1147-A05A-5748DAB89E70}"/>
              </a:ext>
            </a:extLst>
          </p:cNvPr>
          <p:cNvSpPr>
            <a:spLocks noGrp="1"/>
          </p:cNvSpPr>
          <p:nvPr>
            <p:ph type="title"/>
          </p:nvPr>
        </p:nvSpPr>
        <p:spPr/>
        <p:txBody>
          <a:bodyPr/>
          <a:lstStyle/>
          <a:p>
            <a:r>
              <a:rPr lang="en-US" dirty="0"/>
              <a:t>Four Steps to Differentiated Customer Experience</a:t>
            </a:r>
          </a:p>
        </p:txBody>
      </p:sp>
      <p:sp>
        <p:nvSpPr>
          <p:cNvPr id="4" name="Text Placeholder 3">
            <a:extLst>
              <a:ext uri="{FF2B5EF4-FFF2-40B4-BE49-F238E27FC236}">
                <a16:creationId xmlns:a16="http://schemas.microsoft.com/office/drawing/2014/main" id="{701B0546-9032-4442-9AE8-AE76D1659A5F}"/>
              </a:ext>
            </a:extLst>
          </p:cNvPr>
          <p:cNvSpPr>
            <a:spLocks noGrp="1"/>
          </p:cNvSpPr>
          <p:nvPr>
            <p:ph type="body" sz="quarter" idx="23"/>
          </p:nvPr>
        </p:nvSpPr>
        <p:spPr>
          <a:xfrm>
            <a:off x="617270" y="1459351"/>
            <a:ext cx="8130081" cy="2870967"/>
          </a:xfrm>
        </p:spPr>
        <p:txBody>
          <a:bodyPr/>
          <a:lstStyle/>
          <a:p>
            <a:pPr marL="460375" indent="-460375"/>
            <a:r>
              <a:rPr lang="en-US" sz="1600" b="1" dirty="0"/>
              <a:t>Strategy Alignment: </a:t>
            </a:r>
            <a:r>
              <a:rPr lang="en-US" sz="1600" dirty="0"/>
              <a:t>Ensure customer experience is built into the strategy and is a true differentiator in practice and not just in words.</a:t>
            </a:r>
          </a:p>
          <a:p>
            <a:pPr marL="460375" indent="-460375"/>
            <a:endParaRPr lang="en-US" sz="1000" dirty="0"/>
          </a:p>
          <a:p>
            <a:pPr marL="460375" indent="-460375"/>
            <a:r>
              <a:rPr lang="en-US" sz="1600" b="1"/>
              <a:t>Deeply Understand the </a:t>
            </a:r>
            <a:r>
              <a:rPr lang="en-US" sz="1600" b="1" dirty="0"/>
              <a:t>C</a:t>
            </a:r>
            <a:r>
              <a:rPr lang="en-US" sz="1600" b="1"/>
              <a:t>ustomer</a:t>
            </a:r>
            <a:r>
              <a:rPr lang="en-US" sz="1600" b="1" dirty="0"/>
              <a:t>: </a:t>
            </a:r>
            <a:r>
              <a:rPr lang="en-US" sz="1600" dirty="0"/>
              <a:t>Allocate the expert resources and do the in- depth research.  </a:t>
            </a:r>
          </a:p>
          <a:p>
            <a:pPr marL="460375" indent="-460375"/>
            <a:endParaRPr lang="en-US" sz="1000" b="1" dirty="0"/>
          </a:p>
          <a:p>
            <a:pPr marL="460375" indent="-460375"/>
            <a:r>
              <a:rPr lang="en-US" sz="1600" b="1" dirty="0"/>
              <a:t>Organizational Alignment: </a:t>
            </a:r>
            <a:r>
              <a:rPr lang="en-US" sz="1600" dirty="0"/>
              <a:t>Use a high involvement approach with a cross functional team to design your organization for a differentiated experience.  </a:t>
            </a:r>
          </a:p>
          <a:p>
            <a:pPr marL="460375" indent="-460375"/>
            <a:endParaRPr lang="en-US" sz="1000" dirty="0"/>
          </a:p>
          <a:p>
            <a:pPr marL="460375" indent="-460375"/>
            <a:r>
              <a:rPr lang="en-US" sz="1600" b="1" dirty="0"/>
              <a:t>Insight to Innovation: </a:t>
            </a:r>
            <a:r>
              <a:rPr lang="en-US" sz="1600" dirty="0"/>
              <a:t>Implement a business model that continuously learns about the customer, generates new meaningful insights and turns them into action. </a:t>
            </a:r>
          </a:p>
        </p:txBody>
      </p:sp>
      <p:sp>
        <p:nvSpPr>
          <p:cNvPr id="5" name="TextBox 4">
            <a:extLst>
              <a:ext uri="{FF2B5EF4-FFF2-40B4-BE49-F238E27FC236}">
                <a16:creationId xmlns:a16="http://schemas.microsoft.com/office/drawing/2014/main" id="{29865DC3-0E37-B247-92CA-0112DA1EE704}"/>
              </a:ext>
            </a:extLst>
          </p:cNvPr>
          <p:cNvSpPr txBox="1"/>
          <p:nvPr/>
        </p:nvSpPr>
        <p:spPr>
          <a:xfrm>
            <a:off x="607206" y="671213"/>
            <a:ext cx="8130080" cy="584775"/>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1600" b="1" i="1" dirty="0"/>
              <a:t>“You don’t change organizations unless you change the way people think about how the organization competes and operates.”</a:t>
            </a:r>
          </a:p>
        </p:txBody>
      </p:sp>
      <p:sp>
        <p:nvSpPr>
          <p:cNvPr id="7" name="Rectangle 6">
            <a:extLst>
              <a:ext uri="{FF2B5EF4-FFF2-40B4-BE49-F238E27FC236}">
                <a16:creationId xmlns:a16="http://schemas.microsoft.com/office/drawing/2014/main" id="{AF088597-53D3-F54A-8E56-33BAC065A958}"/>
              </a:ext>
            </a:extLst>
          </p:cNvPr>
          <p:cNvSpPr/>
          <p:nvPr/>
        </p:nvSpPr>
        <p:spPr>
          <a:xfrm>
            <a:off x="607206" y="1454771"/>
            <a:ext cx="493922" cy="523220"/>
          </a:xfrm>
          <a:prstGeom prst="rect">
            <a:avLst/>
          </a:prstGeom>
          <a:solidFill>
            <a:schemeClr val="accent6">
              <a:lumMod val="20000"/>
              <a:lumOff val="80000"/>
            </a:schemeClr>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1</a:t>
            </a:r>
          </a:p>
        </p:txBody>
      </p:sp>
      <p:sp>
        <p:nvSpPr>
          <p:cNvPr id="8" name="Rectangle 7">
            <a:extLst>
              <a:ext uri="{FF2B5EF4-FFF2-40B4-BE49-F238E27FC236}">
                <a16:creationId xmlns:a16="http://schemas.microsoft.com/office/drawing/2014/main" id="{E187A64E-2D28-9946-97FB-61EACAEB96AF}"/>
              </a:ext>
            </a:extLst>
          </p:cNvPr>
          <p:cNvSpPr/>
          <p:nvPr/>
        </p:nvSpPr>
        <p:spPr>
          <a:xfrm>
            <a:off x="617270" y="2249029"/>
            <a:ext cx="493922" cy="523220"/>
          </a:xfrm>
          <a:prstGeom prst="rect">
            <a:avLst/>
          </a:prstGeom>
          <a:solidFill>
            <a:schemeClr val="accent6">
              <a:lumMod val="20000"/>
              <a:lumOff val="80000"/>
            </a:schemeClr>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2</a:t>
            </a:r>
          </a:p>
        </p:txBody>
      </p:sp>
      <p:sp>
        <p:nvSpPr>
          <p:cNvPr id="9" name="Rectangle 8">
            <a:extLst>
              <a:ext uri="{FF2B5EF4-FFF2-40B4-BE49-F238E27FC236}">
                <a16:creationId xmlns:a16="http://schemas.microsoft.com/office/drawing/2014/main" id="{295D7D53-F933-E543-8724-40DD7151D2D0}"/>
              </a:ext>
            </a:extLst>
          </p:cNvPr>
          <p:cNvSpPr/>
          <p:nvPr/>
        </p:nvSpPr>
        <p:spPr>
          <a:xfrm>
            <a:off x="595912" y="3067109"/>
            <a:ext cx="493922" cy="523220"/>
          </a:xfrm>
          <a:prstGeom prst="rect">
            <a:avLst/>
          </a:prstGeom>
          <a:solidFill>
            <a:schemeClr val="accent6">
              <a:lumMod val="20000"/>
              <a:lumOff val="80000"/>
            </a:schemeClr>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3</a:t>
            </a:r>
          </a:p>
        </p:txBody>
      </p:sp>
      <p:sp>
        <p:nvSpPr>
          <p:cNvPr id="11" name="Rectangle 10">
            <a:extLst>
              <a:ext uri="{FF2B5EF4-FFF2-40B4-BE49-F238E27FC236}">
                <a16:creationId xmlns:a16="http://schemas.microsoft.com/office/drawing/2014/main" id="{DD9AE1F8-74EC-B841-AE66-76CDD3242AD0}"/>
              </a:ext>
            </a:extLst>
          </p:cNvPr>
          <p:cNvSpPr/>
          <p:nvPr/>
        </p:nvSpPr>
        <p:spPr>
          <a:xfrm>
            <a:off x="617270" y="3866898"/>
            <a:ext cx="493922" cy="523220"/>
          </a:xfrm>
          <a:prstGeom prst="rect">
            <a:avLst/>
          </a:prstGeom>
          <a:solidFill>
            <a:schemeClr val="accent6">
              <a:lumMod val="20000"/>
              <a:lumOff val="80000"/>
            </a:schemeClr>
          </a:solidFill>
        </p:spPr>
        <p:txBody>
          <a:bodyPr wrap="square" lIns="91440" tIns="45720" rIns="91440" bIns="45720">
            <a:spAutoFit/>
          </a:bodyPr>
          <a:lstStyle/>
          <a:p>
            <a:pPr algn="ctr"/>
            <a:r>
              <a:rPr lang="en-US" sz="2800" dirty="0">
                <a:ln w="0"/>
                <a:effectLst>
                  <a:outerShdw blurRad="38100" dist="19050" dir="2700000" algn="tl" rotWithShape="0">
                    <a:schemeClr val="dk1">
                      <a:alpha val="40000"/>
                    </a:schemeClr>
                  </a:outerShdw>
                </a:effectLst>
              </a:rPr>
              <a:t>4</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14774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83C433-7A74-DE41-A97E-4C02892B70EE}"/>
              </a:ext>
            </a:extLst>
          </p:cNvPr>
          <p:cNvSpPr>
            <a:spLocks noGrp="1"/>
          </p:cNvSpPr>
          <p:nvPr>
            <p:ph type="body" sz="quarter" idx="22"/>
          </p:nvPr>
        </p:nvSpPr>
        <p:spPr/>
        <p:txBody>
          <a:bodyPr/>
          <a:lstStyle/>
          <a:p>
            <a:endParaRPr lang="en-US"/>
          </a:p>
        </p:txBody>
      </p:sp>
      <p:sp>
        <p:nvSpPr>
          <p:cNvPr id="3" name="Title 2">
            <a:extLst>
              <a:ext uri="{FF2B5EF4-FFF2-40B4-BE49-F238E27FC236}">
                <a16:creationId xmlns:a16="http://schemas.microsoft.com/office/drawing/2014/main" id="{5293D134-5A56-EA42-A494-E135F79C35FA}"/>
              </a:ext>
            </a:extLst>
          </p:cNvPr>
          <p:cNvSpPr>
            <a:spLocks noGrp="1"/>
          </p:cNvSpPr>
          <p:nvPr>
            <p:ph type="title"/>
          </p:nvPr>
        </p:nvSpPr>
        <p:spPr/>
        <p:txBody>
          <a:bodyPr/>
          <a:lstStyle/>
          <a:p>
            <a:r>
              <a:rPr lang="en-US" dirty="0"/>
              <a:t>In Closing…</a:t>
            </a:r>
          </a:p>
        </p:txBody>
      </p:sp>
      <p:sp>
        <p:nvSpPr>
          <p:cNvPr id="5" name="TextBox 4">
            <a:extLst>
              <a:ext uri="{FF2B5EF4-FFF2-40B4-BE49-F238E27FC236}">
                <a16:creationId xmlns:a16="http://schemas.microsoft.com/office/drawing/2014/main" id="{55A9918D-DCCB-8F45-8ADC-A5F6DF8AA741}"/>
              </a:ext>
            </a:extLst>
          </p:cNvPr>
          <p:cNvSpPr txBox="1"/>
          <p:nvPr/>
        </p:nvSpPr>
        <p:spPr>
          <a:xfrm>
            <a:off x="607206" y="1511300"/>
            <a:ext cx="7929830" cy="92333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i="1" dirty="0"/>
              <a:t>True organization alignment enables customers to consistently feel your distinctive offering at critical moments – and differentiates your organization from the other noise in the marketplace.</a:t>
            </a:r>
          </a:p>
        </p:txBody>
      </p:sp>
    </p:spTree>
    <p:extLst>
      <p:ext uri="{BB962C8B-B14F-4D97-AF65-F5344CB8AC3E}">
        <p14:creationId xmlns:p14="http://schemas.microsoft.com/office/powerpoint/2010/main" val="780210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97728F-FDF3-D94E-86DE-9AB4C0EB9A85}"/>
              </a:ext>
            </a:extLst>
          </p:cNvPr>
          <p:cNvSpPr>
            <a:spLocks noGrp="1"/>
          </p:cNvSpPr>
          <p:nvPr>
            <p:ph type="title"/>
          </p:nvPr>
        </p:nvSpPr>
        <p:spPr/>
        <p:txBody>
          <a:bodyPr/>
          <a:lstStyle/>
          <a:p>
            <a:r>
              <a:rPr lang="en-US" dirty="0"/>
              <a:t>Thank you!</a:t>
            </a:r>
          </a:p>
        </p:txBody>
      </p:sp>
      <p:grpSp>
        <p:nvGrpSpPr>
          <p:cNvPr id="6" name="Group 5">
            <a:extLst>
              <a:ext uri="{FF2B5EF4-FFF2-40B4-BE49-F238E27FC236}">
                <a16:creationId xmlns:a16="http://schemas.microsoft.com/office/drawing/2014/main" id="{E5ADF86E-081E-BE42-B66A-FCF184B5F487}"/>
              </a:ext>
            </a:extLst>
          </p:cNvPr>
          <p:cNvGrpSpPr/>
          <p:nvPr/>
        </p:nvGrpSpPr>
        <p:grpSpPr>
          <a:xfrm>
            <a:off x="1885805" y="1249427"/>
            <a:ext cx="2145020" cy="2644645"/>
            <a:chOff x="5887322" y="1528578"/>
            <a:chExt cx="2860027" cy="3526193"/>
          </a:xfrm>
        </p:grpSpPr>
        <p:sp>
          <p:nvSpPr>
            <p:cNvPr id="11" name="Rectangle 10">
              <a:extLst>
                <a:ext uri="{FF2B5EF4-FFF2-40B4-BE49-F238E27FC236}">
                  <a16:creationId xmlns:a16="http://schemas.microsoft.com/office/drawing/2014/main" id="{A9381131-9354-C147-8A2B-BAF25975FFC4}"/>
                </a:ext>
              </a:extLst>
            </p:cNvPr>
            <p:cNvSpPr/>
            <p:nvPr/>
          </p:nvSpPr>
          <p:spPr>
            <a:xfrm>
              <a:off x="6076368" y="1528578"/>
              <a:ext cx="2148840" cy="2148840"/>
            </a:xfrm>
            <a:prstGeom prst="rect">
              <a:avLst/>
            </a:prstGeom>
            <a:ln w="381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15" name="Text Placeholder 7">
              <a:extLst>
                <a:ext uri="{FF2B5EF4-FFF2-40B4-BE49-F238E27FC236}">
                  <a16:creationId xmlns:a16="http://schemas.microsoft.com/office/drawing/2014/main" id="{022F4085-434D-DA4D-AB57-9FB4BEADA0A3}"/>
                </a:ext>
              </a:extLst>
            </p:cNvPr>
            <p:cNvSpPr txBox="1">
              <a:spLocks/>
            </p:cNvSpPr>
            <p:nvPr/>
          </p:nvSpPr>
          <p:spPr>
            <a:xfrm>
              <a:off x="5887322" y="3864633"/>
              <a:ext cx="2650256" cy="317500"/>
            </a:xfrm>
            <a:prstGeom prst="rect">
              <a:avLst/>
            </a:prstGeom>
          </p:spPr>
          <p:txBody>
            <a:bodyPr/>
            <a:lstStyle>
              <a:lvl1pPr marL="228600" marR="0" indent="-137160" algn="l" defTabSz="914400" rtl="0" eaLnBrk="1" fontAlgn="auto" latinLnBrk="0" hangingPunct="1">
                <a:lnSpc>
                  <a:spcPct val="100000"/>
                </a:lnSpc>
                <a:spcBef>
                  <a:spcPts val="0"/>
                </a:spcBef>
                <a:spcAft>
                  <a:spcPts val="600"/>
                </a:spcAft>
                <a:buClrTx/>
                <a:buSzTx/>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3810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600" kern="1200">
                  <a:solidFill>
                    <a:schemeClr val="tx1"/>
                  </a:solidFill>
                  <a:latin typeface="Arial" panose="020B0604020202020204" pitchFamily="34" charset="0"/>
                  <a:ea typeface="+mn-ea"/>
                  <a:cs typeface="Arial" panose="020B0604020202020204" pitchFamily="34" charset="0"/>
                </a:defRPr>
              </a:lvl2pPr>
              <a:lvl3pPr marL="6096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8382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914400" marR="0" indent="0" algn="l" defTabSz="914400" rtl="0" eaLnBrk="1" fontAlgn="auto" latinLnBrk="0" hangingPunct="1">
                <a:lnSpc>
                  <a:spcPct val="100000"/>
                </a:lnSpc>
                <a:spcBef>
                  <a:spcPts val="0"/>
                </a:spcBef>
                <a:spcAft>
                  <a:spcPts val="600"/>
                </a:spcAft>
                <a:buClrTx/>
                <a:buSzTx/>
                <a:buFont typeface="Wingdings" pitchFamily="2" charset="2"/>
                <a:buNone/>
                <a:tabLst/>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1500" b="1" dirty="0">
                  <a:solidFill>
                    <a:schemeClr val="tx2"/>
                  </a:solidFill>
                </a:rPr>
                <a:t>Sharon Moura</a:t>
              </a:r>
            </a:p>
          </p:txBody>
        </p:sp>
        <p:sp>
          <p:nvSpPr>
            <p:cNvPr id="16" name="Text Placeholder 8">
              <a:extLst>
                <a:ext uri="{FF2B5EF4-FFF2-40B4-BE49-F238E27FC236}">
                  <a16:creationId xmlns:a16="http://schemas.microsoft.com/office/drawing/2014/main" id="{C5EA1AAB-3561-1D49-AB80-38D690334A61}"/>
                </a:ext>
              </a:extLst>
            </p:cNvPr>
            <p:cNvSpPr txBox="1">
              <a:spLocks/>
            </p:cNvSpPr>
            <p:nvPr/>
          </p:nvSpPr>
          <p:spPr>
            <a:xfrm>
              <a:off x="6001281" y="4314996"/>
              <a:ext cx="2746068" cy="739775"/>
            </a:xfrm>
            <a:prstGeom prst="rect">
              <a:avLst/>
            </a:prstGeom>
          </p:spPr>
          <p:txBody>
            <a:bodyPr/>
            <a:lstStyle>
              <a:lvl1pPr marL="228600" marR="0" indent="-137160" algn="l" defTabSz="914400" rtl="0" eaLnBrk="1" fontAlgn="auto" latinLnBrk="0" hangingPunct="1">
                <a:lnSpc>
                  <a:spcPct val="100000"/>
                </a:lnSpc>
                <a:spcBef>
                  <a:spcPts val="0"/>
                </a:spcBef>
                <a:spcAft>
                  <a:spcPts val="600"/>
                </a:spcAft>
                <a:buClrTx/>
                <a:buSzTx/>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3810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600" kern="1200">
                  <a:solidFill>
                    <a:schemeClr val="tx1"/>
                  </a:solidFill>
                  <a:latin typeface="Arial" panose="020B0604020202020204" pitchFamily="34" charset="0"/>
                  <a:ea typeface="+mn-ea"/>
                  <a:cs typeface="Arial" panose="020B0604020202020204" pitchFamily="34" charset="0"/>
                </a:defRPr>
              </a:lvl2pPr>
              <a:lvl3pPr marL="6096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8382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914400" marR="0" indent="0" algn="l" defTabSz="914400" rtl="0" eaLnBrk="1" fontAlgn="auto" latinLnBrk="0" hangingPunct="1">
                <a:lnSpc>
                  <a:spcPct val="100000"/>
                </a:lnSpc>
                <a:spcBef>
                  <a:spcPts val="0"/>
                </a:spcBef>
                <a:spcAft>
                  <a:spcPts val="600"/>
                </a:spcAft>
                <a:buClrTx/>
                <a:buSzTx/>
                <a:buFont typeface="Wingdings" pitchFamily="2" charset="2"/>
                <a:buNone/>
                <a:tabLst/>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50" dirty="0"/>
                <a:t>772-214-7282 (M)</a:t>
              </a:r>
            </a:p>
            <a:p>
              <a:pPr marL="0" indent="0">
                <a:spcAft>
                  <a:spcPts val="0"/>
                </a:spcAft>
                <a:buNone/>
              </a:pPr>
              <a:r>
                <a:rPr lang="en-US" altLang="en-US" sz="1050" kern="0" dirty="0">
                  <a:solidFill>
                    <a:srgbClr val="4D4852"/>
                  </a:solidFill>
                  <a:latin typeface="Arial" panose="020B0604020202020204"/>
                  <a:ea typeface="ＭＳ Ｐゴシック" panose="020B0600070205080204" pitchFamily="34" charset="-128"/>
                  <a:cs typeface="+mn-cs"/>
                  <a:hlinkClick r:id="rId3"/>
                </a:rPr>
                <a:t>Sharon.Moura@alignorg.com</a:t>
              </a:r>
              <a:endParaRPr lang="en-US" altLang="en-US" sz="1050" kern="0" dirty="0">
                <a:solidFill>
                  <a:srgbClr val="4D4852"/>
                </a:solidFill>
                <a:latin typeface="Arial" panose="020B0604020202020204"/>
                <a:ea typeface="ＭＳ Ｐゴシック" panose="020B0600070205080204" pitchFamily="34" charset="-128"/>
                <a:cs typeface="+mn-cs"/>
              </a:endParaRPr>
            </a:p>
            <a:p>
              <a:pPr marL="0" indent="0">
                <a:spcAft>
                  <a:spcPts val="0"/>
                </a:spcAft>
                <a:buNone/>
              </a:pPr>
              <a:r>
                <a:rPr lang="en-US" altLang="en-US" sz="1050" kern="0" dirty="0">
                  <a:solidFill>
                    <a:srgbClr val="4D4852"/>
                  </a:solidFill>
                  <a:latin typeface="Arial" panose="020B0604020202020204"/>
                  <a:ea typeface="ＭＳ Ｐゴシック" panose="020B0600070205080204" pitchFamily="34" charset="-128"/>
                  <a:cs typeface="+mn-cs"/>
                  <a:hlinkClick r:id="rId4"/>
                </a:rPr>
                <a:t>www.alignorg.com</a:t>
              </a:r>
              <a:r>
                <a:rPr lang="en-US" altLang="en-US" sz="1050" kern="0" dirty="0">
                  <a:solidFill>
                    <a:srgbClr val="4D4852"/>
                  </a:solidFill>
                  <a:latin typeface="Arial" panose="020B0604020202020204"/>
                  <a:ea typeface="ＭＳ Ｐゴシック" panose="020B0600070205080204" pitchFamily="34" charset="-128"/>
                  <a:cs typeface="+mn-cs"/>
                </a:rPr>
                <a:t> </a:t>
              </a:r>
            </a:p>
          </p:txBody>
        </p:sp>
        <p:pic>
          <p:nvPicPr>
            <p:cNvPr id="18" name="Picture Placeholder 13">
              <a:extLst>
                <a:ext uri="{FF2B5EF4-FFF2-40B4-BE49-F238E27FC236}">
                  <a16:creationId xmlns:a16="http://schemas.microsoft.com/office/drawing/2014/main" id="{53FF545C-4052-8641-80BA-3356C1DFDBA0}"/>
                </a:ext>
              </a:extLst>
            </p:cNvPr>
            <p:cNvPicPr>
              <a:picLocks noChangeAspect="1"/>
            </p:cNvPicPr>
            <p:nvPr/>
          </p:nvPicPr>
          <p:blipFill>
            <a:blip r:embed="rId5"/>
            <a:srcRect/>
            <a:stretch/>
          </p:blipFill>
          <p:spPr>
            <a:xfrm>
              <a:off x="6193161" y="1650797"/>
              <a:ext cx="1915252" cy="1915252"/>
            </a:xfrm>
            <a:prstGeom prst="rect">
              <a:avLst/>
            </a:prstGeom>
          </p:spPr>
        </p:pic>
      </p:grpSp>
      <p:grpSp>
        <p:nvGrpSpPr>
          <p:cNvPr id="7" name="Group 6">
            <a:extLst>
              <a:ext uri="{FF2B5EF4-FFF2-40B4-BE49-F238E27FC236}">
                <a16:creationId xmlns:a16="http://schemas.microsoft.com/office/drawing/2014/main" id="{41986384-2B8F-6B4A-8EFA-A2E9E7C1DD4C}"/>
              </a:ext>
            </a:extLst>
          </p:cNvPr>
          <p:cNvGrpSpPr/>
          <p:nvPr/>
        </p:nvGrpSpPr>
        <p:grpSpPr>
          <a:xfrm>
            <a:off x="5140423" y="1249427"/>
            <a:ext cx="2117772" cy="2644645"/>
            <a:chOff x="3261686" y="1528578"/>
            <a:chExt cx="2823696" cy="3526193"/>
          </a:xfrm>
        </p:grpSpPr>
        <p:sp>
          <p:nvSpPr>
            <p:cNvPr id="19" name="Rectangle 18">
              <a:extLst>
                <a:ext uri="{FF2B5EF4-FFF2-40B4-BE49-F238E27FC236}">
                  <a16:creationId xmlns:a16="http://schemas.microsoft.com/office/drawing/2014/main" id="{C696F607-17C2-0741-B16D-38B17344F64C}"/>
                </a:ext>
              </a:extLst>
            </p:cNvPr>
            <p:cNvSpPr/>
            <p:nvPr/>
          </p:nvSpPr>
          <p:spPr>
            <a:xfrm>
              <a:off x="3450732" y="1528578"/>
              <a:ext cx="2148840" cy="2148840"/>
            </a:xfrm>
            <a:prstGeom prst="rect">
              <a:avLst/>
            </a:prstGeom>
            <a:ln w="38100">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20" name="Text Placeholder 7">
              <a:extLst>
                <a:ext uri="{FF2B5EF4-FFF2-40B4-BE49-F238E27FC236}">
                  <a16:creationId xmlns:a16="http://schemas.microsoft.com/office/drawing/2014/main" id="{19DF3C16-0FA2-864F-B33F-71F8601AB44D}"/>
                </a:ext>
              </a:extLst>
            </p:cNvPr>
            <p:cNvSpPr txBox="1">
              <a:spLocks/>
            </p:cNvSpPr>
            <p:nvPr/>
          </p:nvSpPr>
          <p:spPr>
            <a:xfrm>
              <a:off x="3261686" y="3864633"/>
              <a:ext cx="2823696" cy="317500"/>
            </a:xfrm>
            <a:prstGeom prst="rect">
              <a:avLst/>
            </a:prstGeom>
          </p:spPr>
          <p:txBody>
            <a:bodyPr/>
            <a:lstStyle>
              <a:lvl1pPr marL="228600" marR="0" indent="-137160" algn="l" defTabSz="914400" rtl="0" eaLnBrk="1" fontAlgn="auto" latinLnBrk="0" hangingPunct="1">
                <a:lnSpc>
                  <a:spcPct val="100000"/>
                </a:lnSpc>
                <a:spcBef>
                  <a:spcPts val="0"/>
                </a:spcBef>
                <a:spcAft>
                  <a:spcPts val="600"/>
                </a:spcAft>
                <a:buClrTx/>
                <a:buSzTx/>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3810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600" kern="1200">
                  <a:solidFill>
                    <a:schemeClr val="tx1"/>
                  </a:solidFill>
                  <a:latin typeface="Arial" panose="020B0604020202020204" pitchFamily="34" charset="0"/>
                  <a:ea typeface="+mn-ea"/>
                  <a:cs typeface="Arial" panose="020B0604020202020204" pitchFamily="34" charset="0"/>
                </a:defRPr>
              </a:lvl2pPr>
              <a:lvl3pPr marL="6096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8382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914400" marR="0" indent="0" algn="l" defTabSz="914400" rtl="0" eaLnBrk="1" fontAlgn="auto" latinLnBrk="0" hangingPunct="1">
                <a:lnSpc>
                  <a:spcPct val="100000"/>
                </a:lnSpc>
                <a:spcBef>
                  <a:spcPts val="0"/>
                </a:spcBef>
                <a:spcAft>
                  <a:spcPts val="600"/>
                </a:spcAft>
                <a:buClrTx/>
                <a:buSzTx/>
                <a:buFont typeface="Wingdings" pitchFamily="2" charset="2"/>
                <a:buNone/>
                <a:tabLst/>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buNone/>
              </a:pPr>
              <a:r>
                <a:rPr lang="en-US" sz="1500" b="1" dirty="0">
                  <a:solidFill>
                    <a:schemeClr val="tx2"/>
                  </a:solidFill>
                </a:rPr>
                <a:t>Doug Von Feldt</a:t>
              </a:r>
            </a:p>
          </p:txBody>
        </p:sp>
        <p:sp>
          <p:nvSpPr>
            <p:cNvPr id="21" name="Text Placeholder 8">
              <a:extLst>
                <a:ext uri="{FF2B5EF4-FFF2-40B4-BE49-F238E27FC236}">
                  <a16:creationId xmlns:a16="http://schemas.microsoft.com/office/drawing/2014/main" id="{D8ADF10F-0B3B-4546-B484-079BD9C9A844}"/>
                </a:ext>
              </a:extLst>
            </p:cNvPr>
            <p:cNvSpPr txBox="1">
              <a:spLocks/>
            </p:cNvSpPr>
            <p:nvPr/>
          </p:nvSpPr>
          <p:spPr>
            <a:xfrm>
              <a:off x="3375645" y="4314996"/>
              <a:ext cx="2709737" cy="739775"/>
            </a:xfrm>
            <a:prstGeom prst="rect">
              <a:avLst/>
            </a:prstGeom>
          </p:spPr>
          <p:txBody>
            <a:bodyPr/>
            <a:lstStyle>
              <a:lvl1pPr marL="228600" marR="0" indent="-137160" algn="l" defTabSz="914400" rtl="0" eaLnBrk="1" fontAlgn="auto" latinLnBrk="0" hangingPunct="1">
                <a:lnSpc>
                  <a:spcPct val="100000"/>
                </a:lnSpc>
                <a:spcBef>
                  <a:spcPts val="0"/>
                </a:spcBef>
                <a:spcAft>
                  <a:spcPts val="600"/>
                </a:spcAft>
                <a:buClrTx/>
                <a:buSzTx/>
                <a:buFont typeface="Wingdings" pitchFamily="2" charset="2"/>
                <a:buChar char="§"/>
                <a:tabLst/>
                <a:defRPr sz="1800" kern="1200">
                  <a:solidFill>
                    <a:schemeClr val="tx1"/>
                  </a:solidFill>
                  <a:latin typeface="Arial" panose="020B0604020202020204" pitchFamily="34" charset="0"/>
                  <a:ea typeface="+mn-ea"/>
                  <a:cs typeface="Arial" panose="020B0604020202020204" pitchFamily="34" charset="0"/>
                </a:defRPr>
              </a:lvl1pPr>
              <a:lvl2pPr marL="3810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600" kern="1200">
                  <a:solidFill>
                    <a:schemeClr val="tx1"/>
                  </a:solidFill>
                  <a:latin typeface="Arial" panose="020B0604020202020204" pitchFamily="34" charset="0"/>
                  <a:ea typeface="+mn-ea"/>
                  <a:cs typeface="Arial" panose="020B0604020202020204" pitchFamily="34" charset="0"/>
                </a:defRPr>
              </a:lvl2pPr>
              <a:lvl3pPr marL="6096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3pPr>
              <a:lvl4pPr marL="838200" marR="0" indent="-152400" algn="l" defTabSz="914400" rtl="0" eaLnBrk="1" fontAlgn="auto" latinLnBrk="0" hangingPunct="1">
                <a:lnSpc>
                  <a:spcPct val="100000"/>
                </a:lnSpc>
                <a:spcBef>
                  <a:spcPts val="0"/>
                </a:spcBef>
                <a:spcAft>
                  <a:spcPts val="600"/>
                </a:spcAft>
                <a:buClrTx/>
                <a:buSzTx/>
                <a:buFont typeface="Wingdings" pitchFamily="2" charset="2"/>
                <a:buChar char="§"/>
                <a:tabLst/>
                <a:defRPr sz="1200" kern="1200">
                  <a:solidFill>
                    <a:schemeClr val="tx1"/>
                  </a:solidFill>
                  <a:latin typeface="Arial" panose="020B0604020202020204" pitchFamily="34" charset="0"/>
                  <a:ea typeface="+mn-ea"/>
                  <a:cs typeface="Arial" panose="020B0604020202020204" pitchFamily="34" charset="0"/>
                </a:defRPr>
              </a:lvl4pPr>
              <a:lvl5pPr marL="914400" marR="0" indent="0" algn="l" defTabSz="914400" rtl="0" eaLnBrk="1" fontAlgn="auto" latinLnBrk="0" hangingPunct="1">
                <a:lnSpc>
                  <a:spcPct val="100000"/>
                </a:lnSpc>
                <a:spcBef>
                  <a:spcPts val="0"/>
                </a:spcBef>
                <a:spcAft>
                  <a:spcPts val="600"/>
                </a:spcAft>
                <a:buClrTx/>
                <a:buSzTx/>
                <a:buFont typeface="Wingdings" pitchFamily="2" charset="2"/>
                <a:buNone/>
                <a:tabLst/>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50" dirty="0"/>
                <a:t>785-393-4508 (M)</a:t>
              </a:r>
            </a:p>
            <a:p>
              <a:pPr marL="0" indent="0">
                <a:spcAft>
                  <a:spcPts val="0"/>
                </a:spcAft>
                <a:buNone/>
              </a:pPr>
              <a:r>
                <a:rPr lang="en-US" sz="1050" dirty="0">
                  <a:hlinkClick r:id="rId6"/>
                </a:rPr>
                <a:t>Doug.VonFeldt@alignorg.com</a:t>
              </a:r>
              <a:endParaRPr lang="en-US" sz="1050" dirty="0"/>
            </a:p>
            <a:p>
              <a:pPr marL="0" indent="0">
                <a:spcAft>
                  <a:spcPts val="0"/>
                </a:spcAft>
                <a:buNone/>
              </a:pPr>
              <a:r>
                <a:rPr lang="en-US" sz="1050" dirty="0">
                  <a:hlinkClick r:id="rId4"/>
                </a:rPr>
                <a:t>www.alignorg.com</a:t>
              </a:r>
              <a:r>
                <a:rPr lang="en-US" sz="1050" dirty="0"/>
                <a:t> </a:t>
              </a:r>
            </a:p>
          </p:txBody>
        </p:sp>
        <p:pic>
          <p:nvPicPr>
            <p:cNvPr id="22" name="Picture Placeholder 11">
              <a:extLst>
                <a:ext uri="{FF2B5EF4-FFF2-40B4-BE49-F238E27FC236}">
                  <a16:creationId xmlns:a16="http://schemas.microsoft.com/office/drawing/2014/main" id="{3633665D-DE4B-4A41-94E2-65ABB2288B94}"/>
                </a:ext>
              </a:extLst>
            </p:cNvPr>
            <p:cNvPicPr>
              <a:picLocks noChangeAspect="1"/>
            </p:cNvPicPr>
            <p:nvPr/>
          </p:nvPicPr>
          <p:blipFill rotWithShape="1">
            <a:blip r:embed="rId7"/>
            <a:srcRect b="27862"/>
            <a:stretch/>
          </p:blipFill>
          <p:spPr>
            <a:xfrm>
              <a:off x="3551649" y="1628142"/>
              <a:ext cx="1960757" cy="1934854"/>
            </a:xfrm>
            <a:prstGeom prst="rect">
              <a:avLst/>
            </a:prstGeom>
          </p:spPr>
        </p:pic>
      </p:grpSp>
    </p:spTree>
    <p:extLst>
      <p:ext uri="{BB962C8B-B14F-4D97-AF65-F5344CB8AC3E}">
        <p14:creationId xmlns:p14="http://schemas.microsoft.com/office/powerpoint/2010/main" val="2693804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8D94-CB1C-C445-84FB-55939156C31A}"/>
              </a:ext>
            </a:extLst>
          </p:cNvPr>
          <p:cNvSpPr>
            <a:spLocks noGrp="1"/>
          </p:cNvSpPr>
          <p:nvPr>
            <p:ph type="title"/>
          </p:nvPr>
        </p:nvSpPr>
        <p:spPr/>
        <p:txBody>
          <a:bodyPr/>
          <a:lstStyle/>
          <a:p>
            <a:r>
              <a:rPr lang="en-US" dirty="0"/>
              <a:t>Continued Learning: </a:t>
            </a:r>
            <a:r>
              <a:rPr lang="en-US" dirty="0" err="1"/>
              <a:t>AlignOrg</a:t>
            </a:r>
            <a:r>
              <a:rPr lang="en-US" dirty="0"/>
              <a:t> Solutions’ CX Executive Guide</a:t>
            </a:r>
          </a:p>
        </p:txBody>
      </p:sp>
      <p:pic>
        <p:nvPicPr>
          <p:cNvPr id="4" name="Picture 3" descr="Graphical user interface, text, application&#10;&#10;Description automatically generated">
            <a:extLst>
              <a:ext uri="{FF2B5EF4-FFF2-40B4-BE49-F238E27FC236}">
                <a16:creationId xmlns:a16="http://schemas.microsoft.com/office/drawing/2014/main" id="{ED76E6BC-B6A7-0B46-A834-14E55744C4BD}"/>
              </a:ext>
            </a:extLst>
          </p:cNvPr>
          <p:cNvPicPr>
            <a:picLocks noChangeAspect="1"/>
          </p:cNvPicPr>
          <p:nvPr/>
        </p:nvPicPr>
        <p:blipFill rotWithShape="1">
          <a:blip r:embed="rId3"/>
          <a:srcRect l="1713" t="622" r="721" b="359"/>
          <a:stretch/>
        </p:blipFill>
        <p:spPr>
          <a:xfrm>
            <a:off x="1744930" y="855912"/>
            <a:ext cx="2402672" cy="3146672"/>
          </a:xfrm>
          <a:prstGeom prst="rect">
            <a:avLst/>
          </a:prstGeom>
          <a:ln>
            <a:solidFill>
              <a:schemeClr val="bg2">
                <a:lumMod val="10000"/>
              </a:schemeClr>
            </a:solidFill>
          </a:ln>
          <a:effectLst>
            <a:outerShdw blurRad="50800" dist="50800" dir="3180000" sx="102000" sy="102000" algn="ctr" rotWithShape="0">
              <a:srgbClr val="000000">
                <a:alpha val="43137"/>
              </a:srgbClr>
            </a:outerShdw>
          </a:effectLst>
        </p:spPr>
      </p:pic>
      <p:sp>
        <p:nvSpPr>
          <p:cNvPr id="5" name="TextBox 4">
            <a:extLst>
              <a:ext uri="{FF2B5EF4-FFF2-40B4-BE49-F238E27FC236}">
                <a16:creationId xmlns:a16="http://schemas.microsoft.com/office/drawing/2014/main" id="{50E4557B-6367-1640-8E41-5C72F7D23324}"/>
              </a:ext>
            </a:extLst>
          </p:cNvPr>
          <p:cNvSpPr txBox="1"/>
          <p:nvPr/>
        </p:nvSpPr>
        <p:spPr>
          <a:xfrm>
            <a:off x="4557231" y="1139027"/>
            <a:ext cx="3018665" cy="2169825"/>
          </a:xfrm>
          <a:prstGeom prst="rect">
            <a:avLst/>
          </a:prstGeom>
          <a:noFill/>
        </p:spPr>
        <p:txBody>
          <a:bodyPr wrap="square" rtlCol="0">
            <a:spAutoFit/>
          </a:bodyPr>
          <a:lstStyle/>
          <a:p>
            <a:pPr marL="257175" indent="-257175">
              <a:buFont typeface="Wingdings" pitchFamily="2" charset="2"/>
              <a:buChar char="ü"/>
            </a:pPr>
            <a:r>
              <a:rPr lang="en-US" sz="1350" dirty="0"/>
              <a:t>Use the customer experience as a competitive advantage</a:t>
            </a:r>
          </a:p>
          <a:p>
            <a:pPr marL="257175" indent="-257175">
              <a:buFont typeface="Wingdings" pitchFamily="2" charset="2"/>
              <a:buChar char="ü"/>
            </a:pPr>
            <a:endParaRPr lang="en-US" sz="1350" dirty="0"/>
          </a:p>
          <a:p>
            <a:pPr marL="257175" indent="-257175">
              <a:buFont typeface="Wingdings" pitchFamily="2" charset="2"/>
              <a:buChar char="ü"/>
            </a:pPr>
            <a:r>
              <a:rPr lang="en-US" sz="1350" dirty="0"/>
              <a:t>Discover if a differentiated customer experience is a winning strategy for your organization</a:t>
            </a:r>
          </a:p>
          <a:p>
            <a:pPr marL="257175" indent="-257175">
              <a:buFont typeface="Wingdings" pitchFamily="2" charset="2"/>
              <a:buChar char="ü"/>
            </a:pPr>
            <a:endParaRPr lang="en-US" sz="1350" dirty="0"/>
          </a:p>
          <a:p>
            <a:pPr marL="257175" indent="-257175">
              <a:buFont typeface="Wingdings" pitchFamily="2" charset="2"/>
              <a:buChar char="ü"/>
            </a:pPr>
            <a:r>
              <a:rPr lang="en-US" sz="1350" dirty="0"/>
              <a:t>Measure how customer experiences help your organization succeed</a:t>
            </a:r>
          </a:p>
        </p:txBody>
      </p:sp>
      <p:sp>
        <p:nvSpPr>
          <p:cNvPr id="6" name="TextBox 5">
            <a:extLst>
              <a:ext uri="{FF2B5EF4-FFF2-40B4-BE49-F238E27FC236}">
                <a16:creationId xmlns:a16="http://schemas.microsoft.com/office/drawing/2014/main" id="{8843C452-BA2C-5547-B9B0-049227FB3225}"/>
              </a:ext>
            </a:extLst>
          </p:cNvPr>
          <p:cNvSpPr txBox="1"/>
          <p:nvPr/>
        </p:nvSpPr>
        <p:spPr>
          <a:xfrm>
            <a:off x="1346683" y="4424793"/>
            <a:ext cx="6608618" cy="323165"/>
          </a:xfrm>
          <a:prstGeom prst="rect">
            <a:avLst/>
          </a:prstGeom>
          <a:solidFill>
            <a:schemeClr val="accent6">
              <a:lumMod val="20000"/>
              <a:lumOff val="80000"/>
            </a:schemeClr>
          </a:solidFill>
        </p:spPr>
        <p:txBody>
          <a:bodyPr wrap="square" rtlCol="0">
            <a:spAutoFit/>
          </a:bodyPr>
          <a:lstStyle/>
          <a:p>
            <a:pPr algn="ctr"/>
            <a:r>
              <a:rPr lang="en-US" sz="1500" b="1" i="1" dirty="0"/>
              <a:t>Watch your email for a link to download a complimentary copy</a:t>
            </a:r>
          </a:p>
        </p:txBody>
      </p:sp>
    </p:spTree>
    <p:extLst>
      <p:ext uri="{BB962C8B-B14F-4D97-AF65-F5344CB8AC3E}">
        <p14:creationId xmlns:p14="http://schemas.microsoft.com/office/powerpoint/2010/main" val="977666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93112995"/>
              </p:ext>
            </p:extLst>
          </p:nvPr>
        </p:nvGraphicFramePr>
        <p:xfrm>
          <a:off x="793781" y="1555524"/>
          <a:ext cx="7886700" cy="3177540"/>
        </p:xfrm>
        <a:graphic>
          <a:graphicData uri="http://schemas.openxmlformats.org/drawingml/2006/table">
            <a:tbl>
              <a:tblPr firstRow="1" bandRow="1">
                <a:tableStyleId>{21E4AEA4-8DFA-4A89-87EB-49C32662AFE0}</a:tableStyleId>
              </a:tblPr>
              <a:tblGrid>
                <a:gridCol w="1314450">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1314450">
                  <a:extLst>
                    <a:ext uri="{9D8B030D-6E8A-4147-A177-3AD203B41FA5}">
                      <a16:colId xmlns:a16="http://schemas.microsoft.com/office/drawing/2014/main" val="20003"/>
                    </a:ext>
                  </a:extLst>
                </a:gridCol>
                <a:gridCol w="1314450">
                  <a:extLst>
                    <a:ext uri="{9D8B030D-6E8A-4147-A177-3AD203B41FA5}">
                      <a16:colId xmlns:a16="http://schemas.microsoft.com/office/drawing/2014/main" val="20004"/>
                    </a:ext>
                  </a:extLst>
                </a:gridCol>
                <a:gridCol w="1314450">
                  <a:extLst>
                    <a:ext uri="{9D8B030D-6E8A-4147-A177-3AD203B41FA5}">
                      <a16:colId xmlns:a16="http://schemas.microsoft.com/office/drawing/2014/main" val="20005"/>
                    </a:ext>
                  </a:extLst>
                </a:gridCol>
              </a:tblGrid>
              <a:tr h="842546">
                <a:tc>
                  <a:txBody>
                    <a:bodyPr/>
                    <a:lstStyle/>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600" dirty="0">
                        <a:solidFill>
                          <a:srgbClr val="192957"/>
                        </a:solidFill>
                      </a:endParaRPr>
                    </a:p>
                    <a:p>
                      <a:pPr algn="ctr"/>
                      <a:endParaRPr lang="en-US" sz="1000" b="0" dirty="0">
                        <a:solidFill>
                          <a:srgbClr val="192957"/>
                        </a:solidFill>
                      </a:endParaRPr>
                    </a:p>
                  </a:txBody>
                  <a:tcPr>
                    <a:solidFill>
                      <a:srgbClr val="FFFFFF"/>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rgbClr val="FFFFFF"/>
                    </a:solidFill>
                  </a:tcPr>
                </a:tc>
                <a:tc>
                  <a:txBody>
                    <a:bodyPr/>
                    <a:lstStyle/>
                    <a:p>
                      <a:endParaRPr lang="en-US" dirty="0"/>
                    </a:p>
                  </a:txBody>
                  <a:tcPr>
                    <a:solidFill>
                      <a:srgbClr val="FFFFFF"/>
                    </a:solidFill>
                  </a:tcPr>
                </a:tc>
                <a:tc>
                  <a:txBody>
                    <a:bodyPr/>
                    <a:lstStyle/>
                    <a:p>
                      <a:endParaRPr lang="en-US" dirty="0"/>
                    </a:p>
                  </a:txBody>
                  <a:tcPr>
                    <a:solidFill>
                      <a:srgbClr val="FFFFFF"/>
                    </a:solidFill>
                  </a:tcPr>
                </a:tc>
                <a:tc>
                  <a:txBody>
                    <a:bodyPr/>
                    <a:lstStyle/>
                    <a:p>
                      <a:endParaRPr lang="en-US" dirty="0"/>
                    </a:p>
                  </a:txBody>
                  <a:tcPr>
                    <a:solidFill>
                      <a:srgbClr val="FFFFFF"/>
                    </a:solidFill>
                  </a:tcPr>
                </a:tc>
                <a:tc>
                  <a:txBody>
                    <a:bodyPr/>
                    <a:lstStyle/>
                    <a:p>
                      <a:endParaRPr lang="en-US" dirty="0"/>
                    </a:p>
                  </a:txBody>
                  <a:tcPr>
                    <a:solidFill>
                      <a:srgbClr val="FFFFFF"/>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7EE1DCE9-2992-9A49-BDB0-F48299106A6B}"/>
              </a:ext>
            </a:extLst>
          </p:cNvPr>
          <p:cNvSpPr>
            <a:spLocks noGrp="1"/>
          </p:cNvSpPr>
          <p:nvPr>
            <p:ph type="title"/>
          </p:nvPr>
        </p:nvSpPr>
        <p:spPr/>
        <p:txBody>
          <a:bodyPr/>
          <a:lstStyle/>
          <a:p>
            <a:r>
              <a:rPr lang="en-US" dirty="0"/>
              <a:t>Business Buyer Expectations Mirror Growing Consumer Expectations</a:t>
            </a:r>
          </a:p>
        </p:txBody>
      </p:sp>
      <p:sp>
        <p:nvSpPr>
          <p:cNvPr id="5" name="TextBox 4">
            <a:extLst>
              <a:ext uri="{FF2B5EF4-FFF2-40B4-BE49-F238E27FC236}">
                <a16:creationId xmlns:a16="http://schemas.microsoft.com/office/drawing/2014/main" id="{5190318D-27FF-8D45-A2CE-920784735B31}"/>
              </a:ext>
            </a:extLst>
          </p:cNvPr>
          <p:cNvSpPr txBox="1"/>
          <p:nvPr/>
        </p:nvSpPr>
        <p:spPr>
          <a:xfrm>
            <a:off x="798657" y="678050"/>
            <a:ext cx="7876949" cy="738664"/>
          </a:xfrm>
          <a:prstGeom prst="rect">
            <a:avLst/>
          </a:prstGeom>
          <a:solidFill>
            <a:schemeClr val="accent6">
              <a:lumMod val="20000"/>
              <a:lumOff val="80000"/>
            </a:schemeClr>
          </a:solidFill>
          <a:ln>
            <a:noFill/>
          </a:ln>
        </p:spPr>
        <p:txBody>
          <a:bodyPr wrap="square">
            <a:spAutoFit/>
          </a:bodyPr>
          <a:lstStyle/>
          <a:p>
            <a:pPr marL="0" marR="0" algn="ctr">
              <a:spcBef>
                <a:spcPts val="0"/>
              </a:spcBef>
              <a:spcAft>
                <a:spcPts val="0"/>
              </a:spcAft>
            </a:pPr>
            <a:r>
              <a:rPr lang="en-US" sz="1400" b="1" i="1" u="none" strike="noStrike" dirty="0">
                <a:solidFill>
                  <a:srgbClr val="343434"/>
                </a:solidFill>
                <a:effectLst/>
              </a:rPr>
              <a:t>Customers’ expectations for empathetic and personalized engagement don’t stop when they go to work.  Much like consumers, business buyers see a gap between their expectations and the reality they experience.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774" y="1654330"/>
            <a:ext cx="706877" cy="70687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449" y="1654328"/>
            <a:ext cx="706877" cy="70687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321" y="1732151"/>
            <a:ext cx="600277" cy="60027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124" y="1587950"/>
            <a:ext cx="839632" cy="83963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2777" y="1649413"/>
            <a:ext cx="832935" cy="832935"/>
          </a:xfrm>
          <a:prstGeom prst="rect">
            <a:avLst/>
          </a:prstGeom>
        </p:spPr>
      </p:pic>
      <p:sp>
        <p:nvSpPr>
          <p:cNvPr id="19" name="TextBox 18"/>
          <p:cNvSpPr txBox="1"/>
          <p:nvPr/>
        </p:nvSpPr>
        <p:spPr>
          <a:xfrm>
            <a:off x="1076526" y="2610273"/>
            <a:ext cx="927371" cy="338554"/>
          </a:xfrm>
          <a:prstGeom prst="rect">
            <a:avLst/>
          </a:prstGeom>
          <a:solidFill>
            <a:schemeClr val="bg1"/>
          </a:solidFill>
          <a:ln>
            <a:noFill/>
          </a:ln>
        </p:spPr>
        <p:txBody>
          <a:bodyPr wrap="square" rtlCol="0">
            <a:spAutoFit/>
          </a:bodyPr>
          <a:lstStyle/>
          <a:p>
            <a:pPr algn="ctr"/>
            <a:r>
              <a:rPr lang="en-US" sz="1600" b="1" dirty="0">
                <a:solidFill>
                  <a:srgbClr val="192957"/>
                </a:solidFill>
              </a:rPr>
              <a:t>&lt; 50%</a:t>
            </a:r>
          </a:p>
        </p:txBody>
      </p:sp>
      <p:sp>
        <p:nvSpPr>
          <p:cNvPr id="22" name="TextBox 21"/>
          <p:cNvSpPr txBox="1"/>
          <p:nvPr/>
        </p:nvSpPr>
        <p:spPr>
          <a:xfrm>
            <a:off x="3644628" y="2605134"/>
            <a:ext cx="927371" cy="338554"/>
          </a:xfrm>
          <a:prstGeom prst="rect">
            <a:avLst/>
          </a:prstGeom>
          <a:solidFill>
            <a:schemeClr val="bg1"/>
          </a:solidFill>
          <a:ln>
            <a:noFill/>
          </a:ln>
        </p:spPr>
        <p:txBody>
          <a:bodyPr wrap="square" rtlCol="0">
            <a:spAutoFit/>
          </a:bodyPr>
          <a:lstStyle/>
          <a:p>
            <a:pPr algn="ctr"/>
            <a:r>
              <a:rPr lang="en-US" sz="1600" b="1" dirty="0">
                <a:solidFill>
                  <a:srgbClr val="192957"/>
                </a:solidFill>
              </a:rPr>
              <a:t>70%</a:t>
            </a:r>
          </a:p>
        </p:txBody>
      </p:sp>
      <p:sp>
        <p:nvSpPr>
          <p:cNvPr id="23" name="TextBox 22"/>
          <p:cNvSpPr txBox="1"/>
          <p:nvPr/>
        </p:nvSpPr>
        <p:spPr>
          <a:xfrm>
            <a:off x="4920773" y="2605134"/>
            <a:ext cx="927371" cy="338554"/>
          </a:xfrm>
          <a:prstGeom prst="rect">
            <a:avLst/>
          </a:prstGeom>
          <a:solidFill>
            <a:schemeClr val="bg1"/>
          </a:solidFill>
          <a:ln>
            <a:noFill/>
          </a:ln>
        </p:spPr>
        <p:txBody>
          <a:bodyPr wrap="square" rtlCol="0">
            <a:spAutoFit/>
          </a:bodyPr>
          <a:lstStyle/>
          <a:p>
            <a:pPr algn="ctr"/>
            <a:r>
              <a:rPr lang="en-US" sz="1600" b="1" dirty="0">
                <a:solidFill>
                  <a:srgbClr val="192957"/>
                </a:solidFill>
              </a:rPr>
              <a:t>76%</a:t>
            </a:r>
          </a:p>
        </p:txBody>
      </p:sp>
      <p:sp>
        <p:nvSpPr>
          <p:cNvPr id="24" name="TextBox 23"/>
          <p:cNvSpPr txBox="1"/>
          <p:nvPr/>
        </p:nvSpPr>
        <p:spPr>
          <a:xfrm>
            <a:off x="6196917" y="2598818"/>
            <a:ext cx="927371" cy="338554"/>
          </a:xfrm>
          <a:prstGeom prst="rect">
            <a:avLst/>
          </a:prstGeom>
          <a:solidFill>
            <a:schemeClr val="bg1"/>
          </a:solidFill>
          <a:ln>
            <a:noFill/>
          </a:ln>
        </p:spPr>
        <p:txBody>
          <a:bodyPr wrap="square" rtlCol="0">
            <a:spAutoFit/>
          </a:bodyPr>
          <a:lstStyle/>
          <a:p>
            <a:pPr algn="ctr"/>
            <a:r>
              <a:rPr lang="en-US" sz="1600" b="1" dirty="0">
                <a:solidFill>
                  <a:srgbClr val="192957"/>
                </a:solidFill>
              </a:rPr>
              <a:t>84%</a:t>
            </a:r>
          </a:p>
        </p:txBody>
      </p:sp>
      <p:sp>
        <p:nvSpPr>
          <p:cNvPr id="25" name="TextBox 24"/>
          <p:cNvSpPr txBox="1"/>
          <p:nvPr/>
        </p:nvSpPr>
        <p:spPr>
          <a:xfrm>
            <a:off x="7525560" y="2598818"/>
            <a:ext cx="927371" cy="338554"/>
          </a:xfrm>
          <a:prstGeom prst="rect">
            <a:avLst/>
          </a:prstGeom>
          <a:solidFill>
            <a:schemeClr val="bg1"/>
          </a:solidFill>
          <a:ln>
            <a:noFill/>
          </a:ln>
        </p:spPr>
        <p:txBody>
          <a:bodyPr wrap="square" rtlCol="0">
            <a:spAutoFit/>
          </a:bodyPr>
          <a:lstStyle/>
          <a:p>
            <a:pPr algn="ctr"/>
            <a:r>
              <a:rPr lang="en-US" sz="1600" b="1" dirty="0">
                <a:solidFill>
                  <a:srgbClr val="192957"/>
                </a:solidFill>
              </a:rPr>
              <a:t>91%</a:t>
            </a:r>
          </a:p>
        </p:txBody>
      </p:sp>
      <p:sp>
        <p:nvSpPr>
          <p:cNvPr id="26" name="TextBox 25"/>
          <p:cNvSpPr txBox="1"/>
          <p:nvPr/>
        </p:nvSpPr>
        <p:spPr>
          <a:xfrm>
            <a:off x="927368" y="3156475"/>
            <a:ext cx="1225685" cy="507831"/>
          </a:xfrm>
          <a:prstGeom prst="rect">
            <a:avLst/>
          </a:prstGeom>
          <a:solidFill>
            <a:schemeClr val="bg1"/>
          </a:solidFill>
          <a:ln>
            <a:noFill/>
          </a:ln>
        </p:spPr>
        <p:txBody>
          <a:bodyPr wrap="square" rtlCol="0">
            <a:spAutoFit/>
          </a:bodyPr>
          <a:lstStyle/>
          <a:p>
            <a:pPr algn="ctr"/>
            <a:r>
              <a:rPr lang="en-US" sz="1350" dirty="0"/>
              <a:t>Average B2B CX score</a:t>
            </a:r>
          </a:p>
        </p:txBody>
      </p:sp>
      <p:sp>
        <p:nvSpPr>
          <p:cNvPr id="28" name="TextBox 27"/>
          <p:cNvSpPr txBox="1"/>
          <p:nvPr/>
        </p:nvSpPr>
        <p:spPr>
          <a:xfrm>
            <a:off x="3506571" y="3156473"/>
            <a:ext cx="1272644" cy="923330"/>
          </a:xfrm>
          <a:prstGeom prst="rect">
            <a:avLst/>
          </a:prstGeom>
          <a:solidFill>
            <a:schemeClr val="bg1"/>
          </a:solidFill>
          <a:ln>
            <a:noFill/>
          </a:ln>
        </p:spPr>
        <p:txBody>
          <a:bodyPr wrap="square" rtlCol="0">
            <a:spAutoFit/>
          </a:bodyPr>
          <a:lstStyle/>
          <a:p>
            <a:pPr algn="ctr"/>
            <a:r>
              <a:rPr lang="en-US" sz="1350" dirty="0"/>
              <a:t>Enterprise CEOs see UX &amp; CX as a differentiator</a:t>
            </a:r>
          </a:p>
        </p:txBody>
      </p:sp>
      <p:sp>
        <p:nvSpPr>
          <p:cNvPr id="29" name="TextBox 28"/>
          <p:cNvSpPr txBox="1"/>
          <p:nvPr/>
        </p:nvSpPr>
        <p:spPr>
          <a:xfrm>
            <a:off x="4779215" y="3156472"/>
            <a:ext cx="1225685" cy="923330"/>
          </a:xfrm>
          <a:prstGeom prst="rect">
            <a:avLst/>
          </a:prstGeom>
          <a:solidFill>
            <a:schemeClr val="bg1"/>
          </a:solidFill>
          <a:ln>
            <a:noFill/>
          </a:ln>
        </p:spPr>
        <p:txBody>
          <a:bodyPr wrap="square" rtlCol="0">
            <a:spAutoFit/>
          </a:bodyPr>
          <a:lstStyle/>
          <a:p>
            <a:pPr algn="ctr"/>
            <a:r>
              <a:rPr lang="en-US" sz="1350" dirty="0"/>
              <a:t>Will switch to a competitor after one bad experience</a:t>
            </a:r>
          </a:p>
        </p:txBody>
      </p:sp>
      <p:sp>
        <p:nvSpPr>
          <p:cNvPr id="30" name="TextBox 29"/>
          <p:cNvSpPr txBox="1"/>
          <p:nvPr/>
        </p:nvSpPr>
        <p:spPr>
          <a:xfrm>
            <a:off x="6053348" y="3156471"/>
            <a:ext cx="1225685" cy="1131079"/>
          </a:xfrm>
          <a:prstGeom prst="rect">
            <a:avLst/>
          </a:prstGeom>
          <a:solidFill>
            <a:schemeClr val="bg1"/>
          </a:solidFill>
          <a:ln>
            <a:noFill/>
          </a:ln>
        </p:spPr>
        <p:txBody>
          <a:bodyPr wrap="square" rtlCol="0">
            <a:spAutoFit/>
          </a:bodyPr>
          <a:lstStyle/>
          <a:p>
            <a:pPr algn="ctr"/>
            <a:r>
              <a:rPr lang="en-US" sz="1350" dirty="0"/>
              <a:t>Say experience is as important as product or service</a:t>
            </a:r>
          </a:p>
        </p:txBody>
      </p:sp>
      <p:sp>
        <p:nvSpPr>
          <p:cNvPr id="31" name="TextBox 30"/>
          <p:cNvSpPr txBox="1"/>
          <p:nvPr/>
        </p:nvSpPr>
        <p:spPr>
          <a:xfrm>
            <a:off x="7324503" y="3156470"/>
            <a:ext cx="1306559" cy="1131079"/>
          </a:xfrm>
          <a:prstGeom prst="rect">
            <a:avLst/>
          </a:prstGeom>
          <a:solidFill>
            <a:schemeClr val="bg1"/>
          </a:solidFill>
          <a:ln>
            <a:noFill/>
          </a:ln>
        </p:spPr>
        <p:txBody>
          <a:bodyPr wrap="square" rtlCol="0">
            <a:spAutoFit/>
          </a:bodyPr>
          <a:lstStyle/>
          <a:p>
            <a:pPr algn="ctr"/>
            <a:r>
              <a:rPr lang="en-US" sz="1350" dirty="0"/>
              <a:t>Are likely to repeat purchase after a positive experience</a:t>
            </a:r>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4278" y="1588588"/>
            <a:ext cx="706877" cy="706877"/>
          </a:xfrm>
          <a:prstGeom prst="rect">
            <a:avLst/>
          </a:prstGeom>
        </p:spPr>
      </p:pic>
      <p:sp>
        <p:nvSpPr>
          <p:cNvPr id="33" name="TextBox 32"/>
          <p:cNvSpPr txBox="1"/>
          <p:nvPr/>
        </p:nvSpPr>
        <p:spPr>
          <a:xfrm>
            <a:off x="2337237" y="2610273"/>
            <a:ext cx="927371" cy="338554"/>
          </a:xfrm>
          <a:prstGeom prst="rect">
            <a:avLst/>
          </a:prstGeom>
          <a:solidFill>
            <a:schemeClr val="bg1"/>
          </a:solidFill>
          <a:ln>
            <a:noFill/>
          </a:ln>
        </p:spPr>
        <p:txBody>
          <a:bodyPr wrap="square" rtlCol="0">
            <a:spAutoFit/>
          </a:bodyPr>
          <a:lstStyle/>
          <a:p>
            <a:pPr algn="ctr"/>
            <a:r>
              <a:rPr lang="en-US" sz="1600" b="1" dirty="0">
                <a:solidFill>
                  <a:srgbClr val="192957"/>
                </a:solidFill>
              </a:rPr>
              <a:t>2/3</a:t>
            </a:r>
          </a:p>
        </p:txBody>
      </p:sp>
      <p:sp>
        <p:nvSpPr>
          <p:cNvPr id="34" name="TextBox 33"/>
          <p:cNvSpPr txBox="1"/>
          <p:nvPr/>
        </p:nvSpPr>
        <p:spPr>
          <a:xfrm>
            <a:off x="2248388" y="3156474"/>
            <a:ext cx="1225685" cy="715581"/>
          </a:xfrm>
          <a:prstGeom prst="rect">
            <a:avLst/>
          </a:prstGeom>
          <a:solidFill>
            <a:schemeClr val="bg1"/>
          </a:solidFill>
          <a:ln>
            <a:noFill/>
          </a:ln>
        </p:spPr>
        <p:txBody>
          <a:bodyPr wrap="square" rtlCol="0">
            <a:spAutoFit/>
          </a:bodyPr>
          <a:lstStyle/>
          <a:p>
            <a:pPr algn="ctr"/>
            <a:r>
              <a:rPr lang="en-US" sz="1350" dirty="0"/>
              <a:t>Companies compete on CX</a:t>
            </a:r>
          </a:p>
        </p:txBody>
      </p:sp>
      <p:sp>
        <p:nvSpPr>
          <p:cNvPr id="35" name="TextBox 34"/>
          <p:cNvSpPr txBox="1"/>
          <p:nvPr/>
        </p:nvSpPr>
        <p:spPr>
          <a:xfrm>
            <a:off x="927367" y="4330846"/>
            <a:ext cx="1225685" cy="230832"/>
          </a:xfrm>
          <a:prstGeom prst="rect">
            <a:avLst/>
          </a:prstGeom>
          <a:solidFill>
            <a:schemeClr val="bg1"/>
          </a:solidFill>
          <a:ln>
            <a:noFill/>
          </a:ln>
        </p:spPr>
        <p:txBody>
          <a:bodyPr wrap="square" rtlCol="0">
            <a:spAutoFit/>
          </a:bodyPr>
          <a:lstStyle/>
          <a:p>
            <a:pPr algn="ctr"/>
            <a:r>
              <a:rPr lang="en-US" sz="900" i="1" dirty="0">
                <a:solidFill>
                  <a:srgbClr val="192957"/>
                </a:solidFill>
              </a:rPr>
              <a:t>*Inceptresults.com</a:t>
            </a:r>
          </a:p>
        </p:txBody>
      </p:sp>
      <p:sp>
        <p:nvSpPr>
          <p:cNvPr id="36" name="TextBox 35"/>
          <p:cNvSpPr txBox="1"/>
          <p:nvPr/>
        </p:nvSpPr>
        <p:spPr>
          <a:xfrm>
            <a:off x="2229974" y="4321393"/>
            <a:ext cx="1199674" cy="369332"/>
          </a:xfrm>
          <a:prstGeom prst="rect">
            <a:avLst/>
          </a:prstGeom>
          <a:solidFill>
            <a:schemeClr val="bg1"/>
          </a:solidFill>
          <a:ln>
            <a:noFill/>
          </a:ln>
        </p:spPr>
        <p:txBody>
          <a:bodyPr wrap="square" rtlCol="0">
            <a:spAutoFit/>
          </a:bodyPr>
          <a:lstStyle/>
          <a:p>
            <a:pPr algn="ctr"/>
            <a:r>
              <a:rPr lang="en-US" sz="900" i="1" dirty="0">
                <a:solidFill>
                  <a:srgbClr val="192957"/>
                </a:solidFill>
              </a:rPr>
              <a:t>*McKinsey &amp; Company</a:t>
            </a:r>
          </a:p>
        </p:txBody>
      </p:sp>
      <p:sp>
        <p:nvSpPr>
          <p:cNvPr id="37" name="TextBox 36"/>
          <p:cNvSpPr txBox="1"/>
          <p:nvPr/>
        </p:nvSpPr>
        <p:spPr>
          <a:xfrm>
            <a:off x="3506571" y="4342152"/>
            <a:ext cx="1225685" cy="230832"/>
          </a:xfrm>
          <a:prstGeom prst="rect">
            <a:avLst/>
          </a:prstGeom>
          <a:solidFill>
            <a:schemeClr val="bg1"/>
          </a:solidFill>
          <a:ln>
            <a:noFill/>
          </a:ln>
        </p:spPr>
        <p:txBody>
          <a:bodyPr wrap="square" rtlCol="0">
            <a:spAutoFit/>
          </a:bodyPr>
          <a:lstStyle/>
          <a:p>
            <a:pPr algn="ctr"/>
            <a:r>
              <a:rPr lang="en-US" sz="900" i="1" dirty="0">
                <a:solidFill>
                  <a:srgbClr val="192957"/>
                </a:solidFill>
              </a:rPr>
              <a:t>*Fullstory.com</a:t>
            </a:r>
          </a:p>
        </p:txBody>
      </p:sp>
      <p:sp>
        <p:nvSpPr>
          <p:cNvPr id="38" name="TextBox 37"/>
          <p:cNvSpPr txBox="1"/>
          <p:nvPr/>
        </p:nvSpPr>
        <p:spPr>
          <a:xfrm>
            <a:off x="4749183" y="4331842"/>
            <a:ext cx="1225685" cy="230832"/>
          </a:xfrm>
          <a:prstGeom prst="rect">
            <a:avLst/>
          </a:prstGeom>
          <a:solidFill>
            <a:schemeClr val="bg1"/>
          </a:solidFill>
          <a:ln>
            <a:noFill/>
          </a:ln>
        </p:spPr>
        <p:txBody>
          <a:bodyPr wrap="square" rtlCol="0">
            <a:spAutoFit/>
          </a:bodyPr>
          <a:lstStyle/>
          <a:p>
            <a:pPr algn="ctr"/>
            <a:r>
              <a:rPr lang="en-US" sz="900" i="1" dirty="0">
                <a:solidFill>
                  <a:srgbClr val="192957"/>
                </a:solidFill>
              </a:rPr>
              <a:t>*Acquia.com</a:t>
            </a:r>
          </a:p>
        </p:txBody>
      </p:sp>
      <p:sp>
        <p:nvSpPr>
          <p:cNvPr id="39" name="TextBox 38"/>
          <p:cNvSpPr txBox="1"/>
          <p:nvPr/>
        </p:nvSpPr>
        <p:spPr>
          <a:xfrm>
            <a:off x="6025028" y="4321393"/>
            <a:ext cx="1225685" cy="230832"/>
          </a:xfrm>
          <a:prstGeom prst="rect">
            <a:avLst/>
          </a:prstGeom>
          <a:solidFill>
            <a:schemeClr val="bg1"/>
          </a:solidFill>
          <a:ln>
            <a:noFill/>
          </a:ln>
        </p:spPr>
        <p:txBody>
          <a:bodyPr wrap="square" rtlCol="0">
            <a:spAutoFit/>
          </a:bodyPr>
          <a:lstStyle/>
          <a:p>
            <a:pPr algn="ctr"/>
            <a:r>
              <a:rPr lang="en-US" sz="900" i="1" dirty="0">
                <a:solidFill>
                  <a:srgbClr val="192957"/>
                </a:solidFill>
              </a:rPr>
              <a:t>*Userzoom.com</a:t>
            </a:r>
          </a:p>
        </p:txBody>
      </p:sp>
      <p:sp>
        <p:nvSpPr>
          <p:cNvPr id="40" name="TextBox 39"/>
          <p:cNvSpPr txBox="1"/>
          <p:nvPr/>
        </p:nvSpPr>
        <p:spPr>
          <a:xfrm>
            <a:off x="7226127" y="4330846"/>
            <a:ext cx="1404194" cy="369332"/>
          </a:xfrm>
          <a:prstGeom prst="rect">
            <a:avLst/>
          </a:prstGeom>
          <a:solidFill>
            <a:schemeClr val="bg1"/>
          </a:solidFill>
          <a:ln>
            <a:noFill/>
          </a:ln>
        </p:spPr>
        <p:txBody>
          <a:bodyPr wrap="square" rtlCol="0">
            <a:spAutoFit/>
          </a:bodyPr>
          <a:lstStyle/>
          <a:p>
            <a:pPr algn="ctr"/>
            <a:r>
              <a:rPr lang="en-US" sz="900" i="1" dirty="0">
                <a:solidFill>
                  <a:srgbClr val="192957"/>
                </a:solidFill>
              </a:rPr>
              <a:t>*State of the Connected Customer, Oct ‘20</a:t>
            </a:r>
          </a:p>
        </p:txBody>
      </p:sp>
    </p:spTree>
    <p:extLst>
      <p:ext uri="{BB962C8B-B14F-4D97-AF65-F5344CB8AC3E}">
        <p14:creationId xmlns:p14="http://schemas.microsoft.com/office/powerpoint/2010/main" val="242039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1000"/>
                                        <p:tgtEl>
                                          <p:spTgt spid="29"/>
                                        </p:tgtEl>
                                      </p:cBhvr>
                                    </p:animEffect>
                                    <p:anim calcmode="lin" valueType="num">
                                      <p:cBhvr>
                                        <p:cTn id="84" dur="1000" fill="hold"/>
                                        <p:tgtEl>
                                          <p:spTgt spid="29"/>
                                        </p:tgtEl>
                                        <p:attrNameLst>
                                          <p:attrName>ppt_x</p:attrName>
                                        </p:attrNameLst>
                                      </p:cBhvr>
                                      <p:tavLst>
                                        <p:tav tm="0">
                                          <p:val>
                                            <p:strVal val="#ppt_x"/>
                                          </p:val>
                                        </p:tav>
                                        <p:tav tm="100000">
                                          <p:val>
                                            <p:strVal val="#ppt_x"/>
                                          </p:val>
                                        </p:tav>
                                      </p:tavLst>
                                    </p:anim>
                                    <p:anim calcmode="lin" valueType="num">
                                      <p:cBhvr>
                                        <p:cTn id="85" dur="1000" fill="hold"/>
                                        <p:tgtEl>
                                          <p:spTgt spid="2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1000"/>
                                        <p:tgtEl>
                                          <p:spTgt spid="38"/>
                                        </p:tgtEl>
                                      </p:cBhvr>
                                    </p:animEffect>
                                    <p:anim calcmode="lin" valueType="num">
                                      <p:cBhvr>
                                        <p:cTn id="89" dur="1000" fill="hold"/>
                                        <p:tgtEl>
                                          <p:spTgt spid="38"/>
                                        </p:tgtEl>
                                        <p:attrNameLst>
                                          <p:attrName>ppt_x</p:attrName>
                                        </p:attrNameLst>
                                      </p:cBhvr>
                                      <p:tavLst>
                                        <p:tav tm="0">
                                          <p:val>
                                            <p:strVal val="#ppt_x"/>
                                          </p:val>
                                        </p:tav>
                                        <p:tav tm="100000">
                                          <p:val>
                                            <p:strVal val="#ppt_x"/>
                                          </p:val>
                                        </p:tav>
                                      </p:tavLst>
                                    </p:anim>
                                    <p:anim calcmode="lin" valueType="num">
                                      <p:cBhvr>
                                        <p:cTn id="9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1000"/>
                                        <p:tgtEl>
                                          <p:spTgt spid="24"/>
                                        </p:tgtEl>
                                      </p:cBhvr>
                                    </p:animEffect>
                                    <p:anim calcmode="lin" valueType="num">
                                      <p:cBhvr>
                                        <p:cTn id="101" dur="1000" fill="hold"/>
                                        <p:tgtEl>
                                          <p:spTgt spid="24"/>
                                        </p:tgtEl>
                                        <p:attrNameLst>
                                          <p:attrName>ppt_x</p:attrName>
                                        </p:attrNameLst>
                                      </p:cBhvr>
                                      <p:tavLst>
                                        <p:tav tm="0">
                                          <p:val>
                                            <p:strVal val="#ppt_x"/>
                                          </p:val>
                                        </p:tav>
                                        <p:tav tm="100000">
                                          <p:val>
                                            <p:strVal val="#ppt_x"/>
                                          </p:val>
                                        </p:tav>
                                      </p:tavLst>
                                    </p:anim>
                                    <p:anim calcmode="lin" valueType="num">
                                      <p:cBhvr>
                                        <p:cTn id="102" dur="1000" fill="hold"/>
                                        <p:tgtEl>
                                          <p:spTgt spid="2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1000"/>
                                        <p:tgtEl>
                                          <p:spTgt spid="39"/>
                                        </p:tgtEl>
                                      </p:cBhvr>
                                    </p:animEffect>
                                    <p:anim calcmode="lin" valueType="num">
                                      <p:cBhvr>
                                        <p:cTn id="111" dur="1000" fill="hold"/>
                                        <p:tgtEl>
                                          <p:spTgt spid="39"/>
                                        </p:tgtEl>
                                        <p:attrNameLst>
                                          <p:attrName>ppt_x</p:attrName>
                                        </p:attrNameLst>
                                      </p:cBhvr>
                                      <p:tavLst>
                                        <p:tav tm="0">
                                          <p:val>
                                            <p:strVal val="#ppt_x"/>
                                          </p:val>
                                        </p:tav>
                                        <p:tav tm="100000">
                                          <p:val>
                                            <p:strVal val="#ppt_x"/>
                                          </p:val>
                                        </p:tav>
                                      </p:tavLst>
                                    </p:anim>
                                    <p:anim calcmode="lin" valueType="num">
                                      <p:cBhvr>
                                        <p:cTn id="11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1000"/>
                                        <p:tgtEl>
                                          <p:spTgt spid="18"/>
                                        </p:tgtEl>
                                      </p:cBhvr>
                                    </p:animEffect>
                                    <p:anim calcmode="lin" valueType="num">
                                      <p:cBhvr>
                                        <p:cTn id="118" dur="1000" fill="hold"/>
                                        <p:tgtEl>
                                          <p:spTgt spid="18"/>
                                        </p:tgtEl>
                                        <p:attrNameLst>
                                          <p:attrName>ppt_x</p:attrName>
                                        </p:attrNameLst>
                                      </p:cBhvr>
                                      <p:tavLst>
                                        <p:tav tm="0">
                                          <p:val>
                                            <p:strVal val="#ppt_x"/>
                                          </p:val>
                                        </p:tav>
                                        <p:tav tm="100000">
                                          <p:val>
                                            <p:strVal val="#ppt_x"/>
                                          </p:val>
                                        </p:tav>
                                      </p:tavLst>
                                    </p:anim>
                                    <p:anim calcmode="lin" valueType="num">
                                      <p:cBhvr>
                                        <p:cTn id="119" dur="1000" fill="hold"/>
                                        <p:tgtEl>
                                          <p:spTgt spid="1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1000"/>
                                        <p:tgtEl>
                                          <p:spTgt spid="25"/>
                                        </p:tgtEl>
                                      </p:cBhvr>
                                    </p:animEffect>
                                    <p:anim calcmode="lin" valueType="num">
                                      <p:cBhvr>
                                        <p:cTn id="123" dur="1000" fill="hold"/>
                                        <p:tgtEl>
                                          <p:spTgt spid="25"/>
                                        </p:tgtEl>
                                        <p:attrNameLst>
                                          <p:attrName>ppt_x</p:attrName>
                                        </p:attrNameLst>
                                      </p:cBhvr>
                                      <p:tavLst>
                                        <p:tav tm="0">
                                          <p:val>
                                            <p:strVal val="#ppt_x"/>
                                          </p:val>
                                        </p:tav>
                                        <p:tav tm="100000">
                                          <p:val>
                                            <p:strVal val="#ppt_x"/>
                                          </p:val>
                                        </p:tav>
                                      </p:tavLst>
                                    </p:anim>
                                    <p:anim calcmode="lin" valueType="num">
                                      <p:cBhvr>
                                        <p:cTn id="124" dur="1000" fill="hold"/>
                                        <p:tgtEl>
                                          <p:spTgt spid="25"/>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fade">
                                      <p:cBhvr>
                                        <p:cTn id="132" dur="1000"/>
                                        <p:tgtEl>
                                          <p:spTgt spid="40"/>
                                        </p:tgtEl>
                                      </p:cBhvr>
                                    </p:animEffect>
                                    <p:anim calcmode="lin" valueType="num">
                                      <p:cBhvr>
                                        <p:cTn id="133" dur="1000" fill="hold"/>
                                        <p:tgtEl>
                                          <p:spTgt spid="40"/>
                                        </p:tgtEl>
                                        <p:attrNameLst>
                                          <p:attrName>ppt_x</p:attrName>
                                        </p:attrNameLst>
                                      </p:cBhvr>
                                      <p:tavLst>
                                        <p:tav tm="0">
                                          <p:val>
                                            <p:strVal val="#ppt_x"/>
                                          </p:val>
                                        </p:tav>
                                        <p:tav tm="100000">
                                          <p:val>
                                            <p:strVal val="#ppt_x"/>
                                          </p:val>
                                        </p:tav>
                                      </p:tavLst>
                                    </p:anim>
                                    <p:anim calcmode="lin" valueType="num">
                                      <p:cBhvr>
                                        <p:cTn id="13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P spid="25" grpId="0" animBg="1"/>
      <p:bldP spid="26" grpId="0" animBg="1"/>
      <p:bldP spid="28" grpId="0" animBg="1"/>
      <p:bldP spid="29" grpId="0" animBg="1"/>
      <p:bldP spid="30" grpId="0" animBg="1"/>
      <p:bldP spid="31"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B372D8-E90D-4F4E-9488-456453EF59F8}"/>
              </a:ext>
            </a:extLst>
          </p:cNvPr>
          <p:cNvSpPr>
            <a:spLocks noGrp="1"/>
          </p:cNvSpPr>
          <p:nvPr>
            <p:ph type="body" sz="quarter" idx="16"/>
          </p:nvPr>
        </p:nvSpPr>
        <p:spPr>
          <a:xfrm>
            <a:off x="664865" y="1539446"/>
            <a:ext cx="4002394" cy="1859607"/>
          </a:xfrm>
          <a:ln>
            <a:noFill/>
          </a:ln>
        </p:spPr>
        <p:txBody>
          <a:bodyPr/>
          <a:lstStyle/>
          <a:p>
            <a:pPr marL="0" indent="0">
              <a:buNone/>
            </a:pPr>
            <a:r>
              <a:rPr lang="en-US" b="1" dirty="0"/>
              <a:t>A differentiated customer experience IS…</a:t>
            </a:r>
          </a:p>
          <a:p>
            <a:pPr marL="0" indent="0">
              <a:buNone/>
            </a:pPr>
            <a:endParaRPr lang="en-US" b="1" dirty="0"/>
          </a:p>
          <a:p>
            <a:r>
              <a:rPr lang="en-US" sz="1400" dirty="0"/>
              <a:t>One that distinguishes your organization from the competition</a:t>
            </a:r>
          </a:p>
          <a:p>
            <a:r>
              <a:rPr lang="en-US" sz="1400" dirty="0"/>
              <a:t>One that your customer’s value and is a reason they choose you</a:t>
            </a:r>
            <a:endParaRPr lang="en-US" dirty="0"/>
          </a:p>
        </p:txBody>
      </p:sp>
      <p:sp>
        <p:nvSpPr>
          <p:cNvPr id="6" name="Text Placeholder 5">
            <a:extLst>
              <a:ext uri="{FF2B5EF4-FFF2-40B4-BE49-F238E27FC236}">
                <a16:creationId xmlns:a16="http://schemas.microsoft.com/office/drawing/2014/main" id="{917ABC61-7E45-7A45-A50F-2EB324A8648D}"/>
              </a:ext>
            </a:extLst>
          </p:cNvPr>
          <p:cNvSpPr>
            <a:spLocks noGrp="1"/>
          </p:cNvSpPr>
          <p:nvPr>
            <p:ph type="body" sz="quarter" idx="17"/>
          </p:nvPr>
        </p:nvSpPr>
        <p:spPr>
          <a:xfrm>
            <a:off x="4677321" y="1539445"/>
            <a:ext cx="4156127" cy="1859607"/>
          </a:xfrm>
          <a:ln>
            <a:noFill/>
          </a:ln>
        </p:spPr>
        <p:txBody>
          <a:bodyPr/>
          <a:lstStyle/>
          <a:p>
            <a:pPr marL="0" indent="0">
              <a:buNone/>
            </a:pPr>
            <a:r>
              <a:rPr lang="en-US" b="1" dirty="0"/>
              <a:t>A differentiated customer experience IS NOT…..</a:t>
            </a:r>
          </a:p>
          <a:p>
            <a:pPr marL="0" indent="0">
              <a:buNone/>
            </a:pPr>
            <a:endParaRPr lang="en-US" dirty="0"/>
          </a:p>
          <a:p>
            <a:r>
              <a:rPr lang="en-US" sz="1400" dirty="0"/>
              <a:t>Delighting the customer at every interaction</a:t>
            </a:r>
          </a:p>
          <a:p>
            <a:r>
              <a:rPr lang="en-US" sz="1400" dirty="0"/>
              <a:t>Focused only on customer service</a:t>
            </a:r>
          </a:p>
        </p:txBody>
      </p:sp>
      <p:sp>
        <p:nvSpPr>
          <p:cNvPr id="4" name="Title 3">
            <a:extLst>
              <a:ext uri="{FF2B5EF4-FFF2-40B4-BE49-F238E27FC236}">
                <a16:creationId xmlns:a16="http://schemas.microsoft.com/office/drawing/2014/main" id="{6A134CDC-96B8-664D-B37D-5B2ED5B7A0A6}"/>
              </a:ext>
            </a:extLst>
          </p:cNvPr>
          <p:cNvSpPr>
            <a:spLocks noGrp="1"/>
          </p:cNvSpPr>
          <p:nvPr>
            <p:ph type="title"/>
          </p:nvPr>
        </p:nvSpPr>
        <p:spPr/>
        <p:txBody>
          <a:bodyPr/>
          <a:lstStyle/>
          <a:p>
            <a:r>
              <a:rPr lang="en-US" dirty="0"/>
              <a:t>Is and Is Not</a:t>
            </a:r>
          </a:p>
        </p:txBody>
      </p:sp>
      <p:sp>
        <p:nvSpPr>
          <p:cNvPr id="8" name="TextBox 7">
            <a:extLst>
              <a:ext uri="{FF2B5EF4-FFF2-40B4-BE49-F238E27FC236}">
                <a16:creationId xmlns:a16="http://schemas.microsoft.com/office/drawing/2014/main" id="{2403D91D-6E96-574A-B980-FCCDD7CE94AF}"/>
              </a:ext>
            </a:extLst>
          </p:cNvPr>
          <p:cNvSpPr txBox="1"/>
          <p:nvPr/>
        </p:nvSpPr>
        <p:spPr>
          <a:xfrm>
            <a:off x="597232" y="3500266"/>
            <a:ext cx="8140054" cy="120032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i="1" dirty="0"/>
              <a:t>A differentiating customer experience is often described as “amazing” or “best in class.” If your organization provides a uniquely compelling experience and attracts new customers, it’s likely a differentiating customer experience.</a:t>
            </a:r>
          </a:p>
        </p:txBody>
      </p:sp>
      <p:pic>
        <p:nvPicPr>
          <p:cNvPr id="11" name="Graphic 10">
            <a:extLst>
              <a:ext uri="{FF2B5EF4-FFF2-40B4-BE49-F238E27FC236}">
                <a16:creationId xmlns:a16="http://schemas.microsoft.com/office/drawing/2014/main" id="{D5C60124-58AD-C348-866B-0739FEFDE58B}"/>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2068900" y="948503"/>
            <a:ext cx="457200" cy="457200"/>
          </a:xfrm>
          <a:prstGeom prst="rect">
            <a:avLst/>
          </a:prstGeom>
        </p:spPr>
      </p:pic>
      <p:pic>
        <p:nvPicPr>
          <p:cNvPr id="12" name="Graphic 11">
            <a:extLst>
              <a:ext uri="{FF2B5EF4-FFF2-40B4-BE49-F238E27FC236}">
                <a16:creationId xmlns:a16="http://schemas.microsoft.com/office/drawing/2014/main" id="{B7114971-32F1-374D-A438-1797C6741C0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6389302" y="948503"/>
            <a:ext cx="457200" cy="457200"/>
          </a:xfrm>
          <a:prstGeom prst="rect">
            <a:avLst/>
          </a:prstGeom>
        </p:spPr>
      </p:pic>
    </p:spTree>
    <p:extLst>
      <p:ext uri="{BB962C8B-B14F-4D97-AF65-F5344CB8AC3E}">
        <p14:creationId xmlns:p14="http://schemas.microsoft.com/office/powerpoint/2010/main" val="82885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94B9CDA-2B8D-3D45-AACC-92C0F6C81805}"/>
              </a:ext>
            </a:extLst>
          </p:cNvPr>
          <p:cNvSpPr/>
          <p:nvPr/>
        </p:nvSpPr>
        <p:spPr>
          <a:xfrm>
            <a:off x="607206" y="2061274"/>
            <a:ext cx="8130080" cy="250297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itle 5">
            <a:extLst>
              <a:ext uri="{FF2B5EF4-FFF2-40B4-BE49-F238E27FC236}">
                <a16:creationId xmlns:a16="http://schemas.microsoft.com/office/drawing/2014/main" id="{E8542EA5-E744-6A47-AF02-213A98077844}"/>
              </a:ext>
            </a:extLst>
          </p:cNvPr>
          <p:cNvSpPr>
            <a:spLocks noGrp="1"/>
          </p:cNvSpPr>
          <p:nvPr>
            <p:ph type="title"/>
          </p:nvPr>
        </p:nvSpPr>
        <p:spPr/>
        <p:txBody>
          <a:bodyPr/>
          <a:lstStyle/>
          <a:p>
            <a:r>
              <a:rPr lang="en-US" dirty="0"/>
              <a:t>Your Customer’s Journey Matters</a:t>
            </a:r>
          </a:p>
        </p:txBody>
      </p:sp>
      <p:sp>
        <p:nvSpPr>
          <p:cNvPr id="8" name="TextBox 7">
            <a:extLst>
              <a:ext uri="{FF2B5EF4-FFF2-40B4-BE49-F238E27FC236}">
                <a16:creationId xmlns:a16="http://schemas.microsoft.com/office/drawing/2014/main" id="{3CA06B30-2D0B-5D4B-AC9C-49B00CE7FB2E}"/>
              </a:ext>
            </a:extLst>
          </p:cNvPr>
          <p:cNvSpPr txBox="1"/>
          <p:nvPr/>
        </p:nvSpPr>
        <p:spPr>
          <a:xfrm>
            <a:off x="607206" y="790137"/>
            <a:ext cx="8130080" cy="1077218"/>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1600" dirty="0"/>
              <a:t>Built from customer data and insight</a:t>
            </a:r>
          </a:p>
          <a:p>
            <a:pPr marL="285750" indent="-285750">
              <a:buFont typeface="Arial" panose="020B0604020202020204" pitchFamily="34" charset="0"/>
              <a:buChar char="•"/>
            </a:pPr>
            <a:r>
              <a:rPr lang="en-US" sz="1600" dirty="0"/>
              <a:t>Always from the customer’s perspective</a:t>
            </a:r>
          </a:p>
          <a:p>
            <a:pPr marL="285750" indent="-285750">
              <a:buFont typeface="Arial" panose="020B0604020202020204" pitchFamily="34" charset="0"/>
              <a:buChar char="•"/>
            </a:pPr>
            <a:r>
              <a:rPr lang="en-US" sz="1600" dirty="0"/>
              <a:t>Used to design the experience for the customer’s desired journey</a:t>
            </a:r>
          </a:p>
          <a:p>
            <a:pPr algn="l"/>
            <a:endParaRPr lang="en-US" sz="1600" dirty="0"/>
          </a:p>
        </p:txBody>
      </p:sp>
      <p:sp>
        <p:nvSpPr>
          <p:cNvPr id="9" name="Chevron 8">
            <a:extLst>
              <a:ext uri="{FF2B5EF4-FFF2-40B4-BE49-F238E27FC236}">
                <a16:creationId xmlns:a16="http://schemas.microsoft.com/office/drawing/2014/main" id="{5DC0DF27-9BCC-054D-94BC-31AFED071F38}"/>
              </a:ext>
            </a:extLst>
          </p:cNvPr>
          <p:cNvSpPr/>
          <p:nvPr/>
        </p:nvSpPr>
        <p:spPr>
          <a:xfrm>
            <a:off x="1511245" y="2293750"/>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Explore</a:t>
            </a:r>
          </a:p>
        </p:txBody>
      </p:sp>
      <p:sp>
        <p:nvSpPr>
          <p:cNvPr id="10" name="Chevron 9">
            <a:extLst>
              <a:ext uri="{FF2B5EF4-FFF2-40B4-BE49-F238E27FC236}">
                <a16:creationId xmlns:a16="http://schemas.microsoft.com/office/drawing/2014/main" id="{DED6DEED-01D2-C74D-963F-11129A25F9C8}"/>
              </a:ext>
            </a:extLst>
          </p:cNvPr>
          <p:cNvSpPr/>
          <p:nvPr/>
        </p:nvSpPr>
        <p:spPr>
          <a:xfrm>
            <a:off x="2816996" y="2293750"/>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Evaluate</a:t>
            </a:r>
          </a:p>
        </p:txBody>
      </p:sp>
      <p:sp>
        <p:nvSpPr>
          <p:cNvPr id="11" name="Chevron 10">
            <a:extLst>
              <a:ext uri="{FF2B5EF4-FFF2-40B4-BE49-F238E27FC236}">
                <a16:creationId xmlns:a16="http://schemas.microsoft.com/office/drawing/2014/main" id="{5EEA39BF-381A-924C-813D-588A545226B7}"/>
              </a:ext>
            </a:extLst>
          </p:cNvPr>
          <p:cNvSpPr/>
          <p:nvPr/>
        </p:nvSpPr>
        <p:spPr>
          <a:xfrm>
            <a:off x="4094760" y="2293750"/>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Purchase</a:t>
            </a:r>
          </a:p>
        </p:txBody>
      </p:sp>
      <p:sp>
        <p:nvSpPr>
          <p:cNvPr id="12" name="Chevron 11">
            <a:extLst>
              <a:ext uri="{FF2B5EF4-FFF2-40B4-BE49-F238E27FC236}">
                <a16:creationId xmlns:a16="http://schemas.microsoft.com/office/drawing/2014/main" id="{004E052A-445E-5441-BB3B-81F391DBD67D}"/>
              </a:ext>
            </a:extLst>
          </p:cNvPr>
          <p:cNvSpPr/>
          <p:nvPr/>
        </p:nvSpPr>
        <p:spPr>
          <a:xfrm>
            <a:off x="5391178" y="2293750"/>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Install</a:t>
            </a:r>
          </a:p>
        </p:txBody>
      </p:sp>
      <p:sp>
        <p:nvSpPr>
          <p:cNvPr id="13" name="Chevron 12">
            <a:extLst>
              <a:ext uri="{FF2B5EF4-FFF2-40B4-BE49-F238E27FC236}">
                <a16:creationId xmlns:a16="http://schemas.microsoft.com/office/drawing/2014/main" id="{B94EE62C-5CDB-1A45-8A8B-A0B640281BC9}"/>
              </a:ext>
            </a:extLst>
          </p:cNvPr>
          <p:cNvSpPr/>
          <p:nvPr/>
        </p:nvSpPr>
        <p:spPr>
          <a:xfrm>
            <a:off x="6678275" y="2293750"/>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Operate</a:t>
            </a:r>
          </a:p>
        </p:txBody>
      </p:sp>
      <p:sp>
        <p:nvSpPr>
          <p:cNvPr id="15" name="Chevron 14">
            <a:extLst>
              <a:ext uri="{FF2B5EF4-FFF2-40B4-BE49-F238E27FC236}">
                <a16:creationId xmlns:a16="http://schemas.microsoft.com/office/drawing/2014/main" id="{53775723-D7F8-0C46-BECD-88CC039345B9}"/>
              </a:ext>
            </a:extLst>
          </p:cNvPr>
          <p:cNvSpPr/>
          <p:nvPr/>
        </p:nvSpPr>
        <p:spPr>
          <a:xfrm>
            <a:off x="1511245" y="2986839"/>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Discover</a:t>
            </a:r>
          </a:p>
        </p:txBody>
      </p:sp>
      <p:sp>
        <p:nvSpPr>
          <p:cNvPr id="16" name="Chevron 15">
            <a:extLst>
              <a:ext uri="{FF2B5EF4-FFF2-40B4-BE49-F238E27FC236}">
                <a16:creationId xmlns:a16="http://schemas.microsoft.com/office/drawing/2014/main" id="{B3C63ABC-A046-A141-92E5-3E5A42F4C9AF}"/>
              </a:ext>
            </a:extLst>
          </p:cNvPr>
          <p:cNvSpPr/>
          <p:nvPr/>
        </p:nvSpPr>
        <p:spPr>
          <a:xfrm>
            <a:off x="2816996" y="2986839"/>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Select</a:t>
            </a:r>
          </a:p>
        </p:txBody>
      </p:sp>
      <p:sp>
        <p:nvSpPr>
          <p:cNvPr id="17" name="Chevron 16">
            <a:extLst>
              <a:ext uri="{FF2B5EF4-FFF2-40B4-BE49-F238E27FC236}">
                <a16:creationId xmlns:a16="http://schemas.microsoft.com/office/drawing/2014/main" id="{F4EAE2E1-3B44-0C40-95EC-BA1EB3D65DE0}"/>
              </a:ext>
            </a:extLst>
          </p:cNvPr>
          <p:cNvSpPr/>
          <p:nvPr/>
        </p:nvSpPr>
        <p:spPr>
          <a:xfrm>
            <a:off x="4094760" y="2986839"/>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Onboard</a:t>
            </a:r>
          </a:p>
        </p:txBody>
      </p:sp>
      <p:sp>
        <p:nvSpPr>
          <p:cNvPr id="18" name="Chevron 17">
            <a:extLst>
              <a:ext uri="{FF2B5EF4-FFF2-40B4-BE49-F238E27FC236}">
                <a16:creationId xmlns:a16="http://schemas.microsoft.com/office/drawing/2014/main" id="{12D971FB-BDF8-A543-849C-7670B3815B45}"/>
              </a:ext>
            </a:extLst>
          </p:cNvPr>
          <p:cNvSpPr/>
          <p:nvPr/>
        </p:nvSpPr>
        <p:spPr>
          <a:xfrm>
            <a:off x="5391178" y="2986839"/>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Use</a:t>
            </a:r>
          </a:p>
        </p:txBody>
      </p:sp>
      <p:sp>
        <p:nvSpPr>
          <p:cNvPr id="19" name="Chevron 18">
            <a:extLst>
              <a:ext uri="{FF2B5EF4-FFF2-40B4-BE49-F238E27FC236}">
                <a16:creationId xmlns:a16="http://schemas.microsoft.com/office/drawing/2014/main" id="{3123C6E1-DB97-2744-82EB-2236F32FDF2D}"/>
              </a:ext>
            </a:extLst>
          </p:cNvPr>
          <p:cNvSpPr/>
          <p:nvPr/>
        </p:nvSpPr>
        <p:spPr>
          <a:xfrm>
            <a:off x="6678275" y="2986839"/>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Advocate</a:t>
            </a:r>
          </a:p>
        </p:txBody>
      </p:sp>
      <p:sp>
        <p:nvSpPr>
          <p:cNvPr id="20" name="Chevron 19">
            <a:extLst>
              <a:ext uri="{FF2B5EF4-FFF2-40B4-BE49-F238E27FC236}">
                <a16:creationId xmlns:a16="http://schemas.microsoft.com/office/drawing/2014/main" id="{79D4F52A-86DC-1446-AF2F-5F8610006B4E}"/>
              </a:ext>
            </a:extLst>
          </p:cNvPr>
          <p:cNvSpPr/>
          <p:nvPr/>
        </p:nvSpPr>
        <p:spPr>
          <a:xfrm>
            <a:off x="1511245" y="3709027"/>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Attract</a:t>
            </a:r>
          </a:p>
        </p:txBody>
      </p:sp>
      <p:sp>
        <p:nvSpPr>
          <p:cNvPr id="21" name="Chevron 20">
            <a:extLst>
              <a:ext uri="{FF2B5EF4-FFF2-40B4-BE49-F238E27FC236}">
                <a16:creationId xmlns:a16="http://schemas.microsoft.com/office/drawing/2014/main" id="{5E31CAA9-C477-444B-A5C9-5E4150D526F5}"/>
              </a:ext>
            </a:extLst>
          </p:cNvPr>
          <p:cNvSpPr/>
          <p:nvPr/>
        </p:nvSpPr>
        <p:spPr>
          <a:xfrm>
            <a:off x="2816996" y="3709027"/>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Convert</a:t>
            </a:r>
          </a:p>
        </p:txBody>
      </p:sp>
      <p:sp>
        <p:nvSpPr>
          <p:cNvPr id="22" name="Chevron 21">
            <a:extLst>
              <a:ext uri="{FF2B5EF4-FFF2-40B4-BE49-F238E27FC236}">
                <a16:creationId xmlns:a16="http://schemas.microsoft.com/office/drawing/2014/main" id="{002C819A-242C-524A-BE89-4583C2B98788}"/>
              </a:ext>
            </a:extLst>
          </p:cNvPr>
          <p:cNvSpPr/>
          <p:nvPr/>
        </p:nvSpPr>
        <p:spPr>
          <a:xfrm>
            <a:off x="4094760" y="3709027"/>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Nurture</a:t>
            </a:r>
          </a:p>
        </p:txBody>
      </p:sp>
      <p:sp>
        <p:nvSpPr>
          <p:cNvPr id="23" name="Chevron 22">
            <a:extLst>
              <a:ext uri="{FF2B5EF4-FFF2-40B4-BE49-F238E27FC236}">
                <a16:creationId xmlns:a16="http://schemas.microsoft.com/office/drawing/2014/main" id="{7DB412B7-593E-4744-9DC8-A754A0615212}"/>
              </a:ext>
            </a:extLst>
          </p:cNvPr>
          <p:cNvSpPr/>
          <p:nvPr/>
        </p:nvSpPr>
        <p:spPr>
          <a:xfrm>
            <a:off x="5391178" y="3709027"/>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Close</a:t>
            </a:r>
          </a:p>
        </p:txBody>
      </p:sp>
      <p:sp>
        <p:nvSpPr>
          <p:cNvPr id="24" name="Chevron 23">
            <a:extLst>
              <a:ext uri="{FF2B5EF4-FFF2-40B4-BE49-F238E27FC236}">
                <a16:creationId xmlns:a16="http://schemas.microsoft.com/office/drawing/2014/main" id="{928EA059-3842-7B44-AE92-FBE549067DAA}"/>
              </a:ext>
            </a:extLst>
          </p:cNvPr>
          <p:cNvSpPr/>
          <p:nvPr/>
        </p:nvSpPr>
        <p:spPr>
          <a:xfrm>
            <a:off x="6678275" y="3709027"/>
            <a:ext cx="1423751"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solidFill>
                  <a:schemeClr val="tx1"/>
                </a:solidFill>
              </a:rPr>
              <a:t>Service</a:t>
            </a:r>
          </a:p>
        </p:txBody>
      </p:sp>
      <p:sp>
        <p:nvSpPr>
          <p:cNvPr id="25" name="TextBox 24">
            <a:extLst>
              <a:ext uri="{FF2B5EF4-FFF2-40B4-BE49-F238E27FC236}">
                <a16:creationId xmlns:a16="http://schemas.microsoft.com/office/drawing/2014/main" id="{F005A96D-9D7D-5A4E-815C-461E814DA30B}"/>
              </a:ext>
            </a:extLst>
          </p:cNvPr>
          <p:cNvSpPr txBox="1"/>
          <p:nvPr/>
        </p:nvSpPr>
        <p:spPr>
          <a:xfrm>
            <a:off x="3634454" y="4312981"/>
            <a:ext cx="2344362" cy="261610"/>
          </a:xfrm>
          <a:prstGeom prst="rect">
            <a:avLst/>
          </a:prstGeom>
          <a:noFill/>
          <a:ln>
            <a:noFill/>
          </a:ln>
        </p:spPr>
        <p:txBody>
          <a:bodyPr wrap="square" rtlCol="0">
            <a:spAutoFit/>
          </a:bodyPr>
          <a:lstStyle/>
          <a:p>
            <a:pPr algn="ctr"/>
            <a:r>
              <a:rPr lang="en-US" sz="1100" i="1" dirty="0"/>
              <a:t>Simplified Illustrations</a:t>
            </a:r>
          </a:p>
        </p:txBody>
      </p:sp>
      <p:pic>
        <p:nvPicPr>
          <p:cNvPr id="26" name="Graphic 25">
            <a:extLst>
              <a:ext uri="{FF2B5EF4-FFF2-40B4-BE49-F238E27FC236}">
                <a16:creationId xmlns:a16="http://schemas.microsoft.com/office/drawing/2014/main" id="{5C08BBB7-2135-5848-9AF8-CBB54D30C02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51121" y="2316305"/>
            <a:ext cx="457200" cy="457200"/>
          </a:xfrm>
          <a:prstGeom prst="rect">
            <a:avLst/>
          </a:prstGeom>
        </p:spPr>
      </p:pic>
      <p:pic>
        <p:nvPicPr>
          <p:cNvPr id="27" name="Graphic 26">
            <a:extLst>
              <a:ext uri="{FF2B5EF4-FFF2-40B4-BE49-F238E27FC236}">
                <a16:creationId xmlns:a16="http://schemas.microsoft.com/office/drawing/2014/main" id="{42B77DC5-BD88-6545-9C29-92217651A6E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51121" y="3022164"/>
            <a:ext cx="457200" cy="457200"/>
          </a:xfrm>
          <a:prstGeom prst="rect">
            <a:avLst/>
          </a:prstGeom>
        </p:spPr>
      </p:pic>
      <p:pic>
        <p:nvPicPr>
          <p:cNvPr id="28" name="Graphic 27">
            <a:extLst>
              <a:ext uri="{FF2B5EF4-FFF2-40B4-BE49-F238E27FC236}">
                <a16:creationId xmlns:a16="http://schemas.microsoft.com/office/drawing/2014/main" id="{A5249368-1993-8B41-8173-CA36DA605220}"/>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51121" y="3724525"/>
            <a:ext cx="457200" cy="457200"/>
          </a:xfrm>
          <a:prstGeom prst="rect">
            <a:avLst/>
          </a:prstGeom>
        </p:spPr>
      </p:pic>
    </p:spTree>
    <p:extLst>
      <p:ext uri="{BB962C8B-B14F-4D97-AF65-F5344CB8AC3E}">
        <p14:creationId xmlns:p14="http://schemas.microsoft.com/office/powerpoint/2010/main" val="362108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4276936265"/>
              </p:ext>
            </p:extLst>
          </p:nvPr>
        </p:nvGraphicFramePr>
        <p:xfrm>
          <a:off x="260525" y="1412134"/>
          <a:ext cx="8595240" cy="3177540"/>
        </p:xfrm>
        <a:graphic>
          <a:graphicData uri="http://schemas.openxmlformats.org/drawingml/2006/table">
            <a:tbl>
              <a:tblPr firstRow="1" bandRow="1">
                <a:tableStyleId>{21E4AEA4-8DFA-4A89-87EB-49C32662AFE0}</a:tableStyleId>
              </a:tblPr>
              <a:tblGrid>
                <a:gridCol w="1432540">
                  <a:extLst>
                    <a:ext uri="{9D8B030D-6E8A-4147-A177-3AD203B41FA5}">
                      <a16:colId xmlns:a16="http://schemas.microsoft.com/office/drawing/2014/main" val="20000"/>
                    </a:ext>
                  </a:extLst>
                </a:gridCol>
                <a:gridCol w="1432540">
                  <a:extLst>
                    <a:ext uri="{9D8B030D-6E8A-4147-A177-3AD203B41FA5}">
                      <a16:colId xmlns:a16="http://schemas.microsoft.com/office/drawing/2014/main" val="20001"/>
                    </a:ext>
                  </a:extLst>
                </a:gridCol>
                <a:gridCol w="1432540">
                  <a:extLst>
                    <a:ext uri="{9D8B030D-6E8A-4147-A177-3AD203B41FA5}">
                      <a16:colId xmlns:a16="http://schemas.microsoft.com/office/drawing/2014/main" val="20002"/>
                    </a:ext>
                  </a:extLst>
                </a:gridCol>
                <a:gridCol w="1432540">
                  <a:extLst>
                    <a:ext uri="{9D8B030D-6E8A-4147-A177-3AD203B41FA5}">
                      <a16:colId xmlns:a16="http://schemas.microsoft.com/office/drawing/2014/main" val="20003"/>
                    </a:ext>
                  </a:extLst>
                </a:gridCol>
                <a:gridCol w="1432540">
                  <a:extLst>
                    <a:ext uri="{9D8B030D-6E8A-4147-A177-3AD203B41FA5}">
                      <a16:colId xmlns:a16="http://schemas.microsoft.com/office/drawing/2014/main" val="20004"/>
                    </a:ext>
                  </a:extLst>
                </a:gridCol>
                <a:gridCol w="1432540">
                  <a:extLst>
                    <a:ext uri="{9D8B030D-6E8A-4147-A177-3AD203B41FA5}">
                      <a16:colId xmlns:a16="http://schemas.microsoft.com/office/drawing/2014/main" val="20005"/>
                    </a:ext>
                  </a:extLst>
                </a:gridCol>
              </a:tblGrid>
              <a:tr h="2777422">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10000"/>
                  </a:ext>
                </a:extLst>
              </a:tr>
            </a:tbl>
          </a:graphicData>
        </a:graphic>
      </p:graphicFrame>
      <p:sp>
        <p:nvSpPr>
          <p:cNvPr id="25" name="Text Placeholder 24">
            <a:extLst>
              <a:ext uri="{FF2B5EF4-FFF2-40B4-BE49-F238E27FC236}">
                <a16:creationId xmlns:a16="http://schemas.microsoft.com/office/drawing/2014/main" id="{9ACF44EA-3A16-6548-980E-E0C5B2187CCB}"/>
              </a:ext>
            </a:extLst>
          </p:cNvPr>
          <p:cNvSpPr>
            <a:spLocks noGrp="1"/>
          </p:cNvSpPr>
          <p:nvPr>
            <p:ph type="body" sz="quarter" idx="22"/>
          </p:nvPr>
        </p:nvSpPr>
        <p:spPr/>
        <p:txBody>
          <a:bodyPr/>
          <a:lstStyle/>
          <a:p>
            <a:r>
              <a:rPr lang="en-US" dirty="0"/>
              <a:t>It depends….</a:t>
            </a:r>
          </a:p>
        </p:txBody>
      </p:sp>
      <p:sp>
        <p:nvSpPr>
          <p:cNvPr id="13" name="Title 12">
            <a:extLst>
              <a:ext uri="{FF2B5EF4-FFF2-40B4-BE49-F238E27FC236}">
                <a16:creationId xmlns:a16="http://schemas.microsoft.com/office/drawing/2014/main" id="{94920ABF-6DCC-D64D-AC23-EF4A825B935C}"/>
              </a:ext>
            </a:extLst>
          </p:cNvPr>
          <p:cNvSpPr>
            <a:spLocks noGrp="1"/>
          </p:cNvSpPr>
          <p:nvPr>
            <p:ph type="title"/>
          </p:nvPr>
        </p:nvSpPr>
        <p:spPr/>
        <p:txBody>
          <a:bodyPr/>
          <a:lstStyle/>
          <a:p>
            <a:r>
              <a:rPr lang="en-US" dirty="0"/>
              <a:t>Where will an “at par” CX will be ok?</a:t>
            </a:r>
          </a:p>
        </p:txBody>
      </p:sp>
      <p:sp>
        <p:nvSpPr>
          <p:cNvPr id="4" name="Chevron 3">
            <a:extLst>
              <a:ext uri="{FF2B5EF4-FFF2-40B4-BE49-F238E27FC236}">
                <a16:creationId xmlns:a16="http://schemas.microsoft.com/office/drawing/2014/main" id="{68F404F3-3F8A-9A4D-8D39-8D52D548F9C6}"/>
              </a:ext>
            </a:extLst>
          </p:cNvPr>
          <p:cNvSpPr/>
          <p:nvPr/>
        </p:nvSpPr>
        <p:spPr>
          <a:xfrm>
            <a:off x="1395486" y="780909"/>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Research</a:t>
            </a:r>
          </a:p>
        </p:txBody>
      </p:sp>
      <p:sp>
        <p:nvSpPr>
          <p:cNvPr id="5" name="Chevron 4">
            <a:extLst>
              <a:ext uri="{FF2B5EF4-FFF2-40B4-BE49-F238E27FC236}">
                <a16:creationId xmlns:a16="http://schemas.microsoft.com/office/drawing/2014/main" id="{DE6B681E-E1A1-8144-8362-C249F86D5223}"/>
              </a:ext>
            </a:extLst>
          </p:cNvPr>
          <p:cNvSpPr/>
          <p:nvPr/>
        </p:nvSpPr>
        <p:spPr>
          <a:xfrm>
            <a:off x="2844202" y="767169"/>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Innovate</a:t>
            </a:r>
          </a:p>
        </p:txBody>
      </p:sp>
      <p:sp>
        <p:nvSpPr>
          <p:cNvPr id="6" name="Chevron 5">
            <a:extLst>
              <a:ext uri="{FF2B5EF4-FFF2-40B4-BE49-F238E27FC236}">
                <a16:creationId xmlns:a16="http://schemas.microsoft.com/office/drawing/2014/main" id="{F02EE7A5-D186-4E4D-9879-871947AF2457}"/>
              </a:ext>
            </a:extLst>
          </p:cNvPr>
          <p:cNvSpPr/>
          <p:nvPr/>
        </p:nvSpPr>
        <p:spPr>
          <a:xfrm>
            <a:off x="4295614" y="767169"/>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MFG</a:t>
            </a:r>
          </a:p>
        </p:txBody>
      </p:sp>
      <p:sp>
        <p:nvSpPr>
          <p:cNvPr id="7" name="Chevron 6">
            <a:extLst>
              <a:ext uri="{FF2B5EF4-FFF2-40B4-BE49-F238E27FC236}">
                <a16:creationId xmlns:a16="http://schemas.microsoft.com/office/drawing/2014/main" id="{EB2484E0-10EC-8447-82F8-0B051DA65909}"/>
              </a:ext>
            </a:extLst>
          </p:cNvPr>
          <p:cNvSpPr/>
          <p:nvPr/>
        </p:nvSpPr>
        <p:spPr>
          <a:xfrm>
            <a:off x="5741634" y="767169"/>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Sell</a:t>
            </a:r>
          </a:p>
        </p:txBody>
      </p:sp>
      <p:sp>
        <p:nvSpPr>
          <p:cNvPr id="8" name="Chevron 7">
            <a:extLst>
              <a:ext uri="{FF2B5EF4-FFF2-40B4-BE49-F238E27FC236}">
                <a16:creationId xmlns:a16="http://schemas.microsoft.com/office/drawing/2014/main" id="{474A2980-8351-394B-AF77-76175AEFBAA3}"/>
              </a:ext>
            </a:extLst>
          </p:cNvPr>
          <p:cNvSpPr/>
          <p:nvPr/>
        </p:nvSpPr>
        <p:spPr>
          <a:xfrm>
            <a:off x="7198438" y="767169"/>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Distribute</a:t>
            </a:r>
          </a:p>
        </p:txBody>
      </p:sp>
      <p:pic>
        <p:nvPicPr>
          <p:cNvPr id="1026" name="Picture 2" descr="Dupont">
            <a:extLst>
              <a:ext uri="{FF2B5EF4-FFF2-40B4-BE49-F238E27FC236}">
                <a16:creationId xmlns:a16="http://schemas.microsoft.com/office/drawing/2014/main" id="{B1FE46E5-8430-7A47-AF66-4A2CE1EEF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81" y="2007157"/>
            <a:ext cx="900882" cy="3539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oah Chemicals Company Profile: Valuation &amp; Investors | PitchBook">
            <a:extLst>
              <a:ext uri="{FF2B5EF4-FFF2-40B4-BE49-F238E27FC236}">
                <a16:creationId xmlns:a16="http://schemas.microsoft.com/office/drawing/2014/main" id="{0EF25D23-A131-914B-961E-717EA6FB3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93" y="2956097"/>
            <a:ext cx="1233459" cy="12334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955" y="1802064"/>
            <a:ext cx="800008" cy="800008"/>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49" y="1812138"/>
            <a:ext cx="800008" cy="800008"/>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388" y="1812138"/>
            <a:ext cx="800008" cy="800008"/>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979" y="3149924"/>
            <a:ext cx="800008" cy="800008"/>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1430" y="3132042"/>
            <a:ext cx="800008" cy="80000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8250" y="1907342"/>
            <a:ext cx="609600" cy="609600"/>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421" y="1879316"/>
            <a:ext cx="609600" cy="609600"/>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0159" y="3227246"/>
            <a:ext cx="609600" cy="609600"/>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3018" y="3227246"/>
            <a:ext cx="609600" cy="609600"/>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9134" y="3227246"/>
            <a:ext cx="609600" cy="609600"/>
          </a:xfrm>
          <a:prstGeom prst="rect">
            <a:avLst/>
          </a:prstGeom>
        </p:spPr>
      </p:pic>
    </p:spTree>
    <p:extLst>
      <p:ext uri="{BB962C8B-B14F-4D97-AF65-F5344CB8AC3E}">
        <p14:creationId xmlns:p14="http://schemas.microsoft.com/office/powerpoint/2010/main" val="2617498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extLst>
              <p:ext uri="{D42A27DB-BD31-4B8C-83A1-F6EECF244321}">
                <p14:modId xmlns:p14="http://schemas.microsoft.com/office/powerpoint/2010/main" val="3172746594"/>
              </p:ext>
            </p:extLst>
          </p:nvPr>
        </p:nvGraphicFramePr>
        <p:xfrm>
          <a:off x="260489" y="1323032"/>
          <a:ext cx="8595240" cy="2971800"/>
        </p:xfrm>
        <a:graphic>
          <a:graphicData uri="http://schemas.openxmlformats.org/drawingml/2006/table">
            <a:tbl>
              <a:tblPr firstRow="1" bandRow="1">
                <a:tableStyleId>{21E4AEA4-8DFA-4A89-87EB-49C32662AFE0}</a:tableStyleId>
              </a:tblPr>
              <a:tblGrid>
                <a:gridCol w="1432540">
                  <a:extLst>
                    <a:ext uri="{9D8B030D-6E8A-4147-A177-3AD203B41FA5}">
                      <a16:colId xmlns:a16="http://schemas.microsoft.com/office/drawing/2014/main" val="20000"/>
                    </a:ext>
                  </a:extLst>
                </a:gridCol>
                <a:gridCol w="1432540">
                  <a:extLst>
                    <a:ext uri="{9D8B030D-6E8A-4147-A177-3AD203B41FA5}">
                      <a16:colId xmlns:a16="http://schemas.microsoft.com/office/drawing/2014/main" val="20001"/>
                    </a:ext>
                  </a:extLst>
                </a:gridCol>
                <a:gridCol w="1432540">
                  <a:extLst>
                    <a:ext uri="{9D8B030D-6E8A-4147-A177-3AD203B41FA5}">
                      <a16:colId xmlns:a16="http://schemas.microsoft.com/office/drawing/2014/main" val="20002"/>
                    </a:ext>
                  </a:extLst>
                </a:gridCol>
                <a:gridCol w="1432540">
                  <a:extLst>
                    <a:ext uri="{9D8B030D-6E8A-4147-A177-3AD203B41FA5}">
                      <a16:colId xmlns:a16="http://schemas.microsoft.com/office/drawing/2014/main" val="20003"/>
                    </a:ext>
                  </a:extLst>
                </a:gridCol>
                <a:gridCol w="1432540">
                  <a:extLst>
                    <a:ext uri="{9D8B030D-6E8A-4147-A177-3AD203B41FA5}">
                      <a16:colId xmlns:a16="http://schemas.microsoft.com/office/drawing/2014/main" val="20004"/>
                    </a:ext>
                  </a:extLst>
                </a:gridCol>
                <a:gridCol w="1432540">
                  <a:extLst>
                    <a:ext uri="{9D8B030D-6E8A-4147-A177-3AD203B41FA5}">
                      <a16:colId xmlns:a16="http://schemas.microsoft.com/office/drawing/2014/main" val="20005"/>
                    </a:ext>
                  </a:extLst>
                </a:gridCol>
              </a:tblGrid>
              <a:tr h="2777422">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bg1"/>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209C585B-EF00-3848-B60D-895FB3824143}"/>
              </a:ext>
            </a:extLst>
          </p:cNvPr>
          <p:cNvSpPr>
            <a:spLocks noGrp="1"/>
          </p:cNvSpPr>
          <p:nvPr>
            <p:ph type="title"/>
          </p:nvPr>
        </p:nvSpPr>
        <p:spPr/>
        <p:txBody>
          <a:bodyPr/>
          <a:lstStyle/>
          <a:p>
            <a:r>
              <a:rPr lang="en-US" dirty="0"/>
              <a:t>Where a differentiated B2B CX will help your organization win</a:t>
            </a:r>
            <a:br>
              <a:rPr lang="en-US" dirty="0"/>
            </a:br>
            <a:endParaRPr lang="en-US" dirty="0"/>
          </a:p>
        </p:txBody>
      </p:sp>
      <p:sp>
        <p:nvSpPr>
          <p:cNvPr id="3" name="Text Placeholder 2">
            <a:extLst>
              <a:ext uri="{FF2B5EF4-FFF2-40B4-BE49-F238E27FC236}">
                <a16:creationId xmlns:a16="http://schemas.microsoft.com/office/drawing/2014/main" id="{4E469BD1-2202-5244-B398-79EAEC6AFB29}"/>
              </a:ext>
            </a:extLst>
          </p:cNvPr>
          <p:cNvSpPr>
            <a:spLocks noGrp="1"/>
          </p:cNvSpPr>
          <p:nvPr>
            <p:ph type="body" sz="quarter" idx="22"/>
          </p:nvPr>
        </p:nvSpPr>
        <p:spPr/>
        <p:txBody>
          <a:bodyPr/>
          <a:lstStyle/>
          <a:p>
            <a:r>
              <a:rPr lang="en-US" dirty="0"/>
              <a:t>It depends… some customer touch points have greater strategic value than others. </a:t>
            </a:r>
          </a:p>
          <a:p>
            <a:endParaRPr lang="en-US" dirty="0"/>
          </a:p>
        </p:txBody>
      </p:sp>
      <p:sp>
        <p:nvSpPr>
          <p:cNvPr id="4" name="Chevron 3">
            <a:extLst>
              <a:ext uri="{FF2B5EF4-FFF2-40B4-BE49-F238E27FC236}">
                <a16:creationId xmlns:a16="http://schemas.microsoft.com/office/drawing/2014/main" id="{5E24FB52-FF9F-A144-B352-3B9E8399C067}"/>
              </a:ext>
            </a:extLst>
          </p:cNvPr>
          <p:cNvSpPr/>
          <p:nvPr/>
        </p:nvSpPr>
        <p:spPr>
          <a:xfrm>
            <a:off x="1213150" y="748017"/>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Explore</a:t>
            </a:r>
          </a:p>
        </p:txBody>
      </p:sp>
      <p:sp>
        <p:nvSpPr>
          <p:cNvPr id="5" name="Chevron 4">
            <a:extLst>
              <a:ext uri="{FF2B5EF4-FFF2-40B4-BE49-F238E27FC236}">
                <a16:creationId xmlns:a16="http://schemas.microsoft.com/office/drawing/2014/main" id="{96704090-78F4-0A47-8CBC-8A81F96CD3A1}"/>
              </a:ext>
            </a:extLst>
          </p:cNvPr>
          <p:cNvSpPr/>
          <p:nvPr/>
        </p:nvSpPr>
        <p:spPr>
          <a:xfrm>
            <a:off x="2742839" y="748017"/>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Evaluate</a:t>
            </a:r>
          </a:p>
        </p:txBody>
      </p:sp>
      <p:sp>
        <p:nvSpPr>
          <p:cNvPr id="6" name="Chevron 5">
            <a:extLst>
              <a:ext uri="{FF2B5EF4-FFF2-40B4-BE49-F238E27FC236}">
                <a16:creationId xmlns:a16="http://schemas.microsoft.com/office/drawing/2014/main" id="{A5A51BB7-F0FE-EC44-B5B4-BE32AE1D6E82}"/>
              </a:ext>
            </a:extLst>
          </p:cNvPr>
          <p:cNvSpPr/>
          <p:nvPr/>
        </p:nvSpPr>
        <p:spPr>
          <a:xfrm>
            <a:off x="4272528" y="748017"/>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Purchase</a:t>
            </a:r>
          </a:p>
        </p:txBody>
      </p:sp>
      <p:sp>
        <p:nvSpPr>
          <p:cNvPr id="7" name="Chevron 6">
            <a:extLst>
              <a:ext uri="{FF2B5EF4-FFF2-40B4-BE49-F238E27FC236}">
                <a16:creationId xmlns:a16="http://schemas.microsoft.com/office/drawing/2014/main" id="{65F89C3E-7ACB-6E43-966E-FAB91EB50895}"/>
              </a:ext>
            </a:extLst>
          </p:cNvPr>
          <p:cNvSpPr/>
          <p:nvPr/>
        </p:nvSpPr>
        <p:spPr>
          <a:xfrm>
            <a:off x="5802217" y="748017"/>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Install</a:t>
            </a:r>
          </a:p>
        </p:txBody>
      </p:sp>
      <p:sp>
        <p:nvSpPr>
          <p:cNvPr id="8" name="Chevron 7">
            <a:extLst>
              <a:ext uri="{FF2B5EF4-FFF2-40B4-BE49-F238E27FC236}">
                <a16:creationId xmlns:a16="http://schemas.microsoft.com/office/drawing/2014/main" id="{BA4CABF9-C0FC-4E48-8E1A-3E5FE0B56858}"/>
              </a:ext>
            </a:extLst>
          </p:cNvPr>
          <p:cNvSpPr/>
          <p:nvPr/>
        </p:nvSpPr>
        <p:spPr>
          <a:xfrm>
            <a:off x="7331906" y="748017"/>
            <a:ext cx="1585993" cy="472698"/>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solidFill>
                  <a:schemeClr val="tx1"/>
                </a:solidFill>
              </a:rPr>
              <a:t>Operate</a:t>
            </a:r>
          </a:p>
        </p:txBody>
      </p:sp>
      <p:sp>
        <p:nvSpPr>
          <p:cNvPr id="9" name="TextBox 8">
            <a:extLst>
              <a:ext uri="{FF2B5EF4-FFF2-40B4-BE49-F238E27FC236}">
                <a16:creationId xmlns:a16="http://schemas.microsoft.com/office/drawing/2014/main" id="{DF7E39DD-A23F-044E-8C97-7D4881896ACD}"/>
              </a:ext>
            </a:extLst>
          </p:cNvPr>
          <p:cNvSpPr txBox="1"/>
          <p:nvPr/>
        </p:nvSpPr>
        <p:spPr>
          <a:xfrm>
            <a:off x="191232" y="1834908"/>
            <a:ext cx="1065834" cy="553998"/>
          </a:xfrm>
          <a:prstGeom prst="rect">
            <a:avLst/>
          </a:prstGeom>
          <a:solidFill>
            <a:schemeClr val="bg1"/>
          </a:solidFill>
          <a:ln>
            <a:noFill/>
          </a:ln>
        </p:spPr>
        <p:txBody>
          <a:bodyPr wrap="square" rtlCol="0">
            <a:spAutoFit/>
          </a:bodyPr>
          <a:lstStyle/>
          <a:p>
            <a:pPr algn="ctr"/>
            <a:r>
              <a:rPr lang="en-US" sz="1000" b="1" dirty="0">
                <a:solidFill>
                  <a:schemeClr val="tx2"/>
                </a:solidFill>
              </a:rPr>
              <a:t>Building Equipment Manufacturer  </a:t>
            </a:r>
          </a:p>
        </p:txBody>
      </p:sp>
      <p:sp>
        <p:nvSpPr>
          <p:cNvPr id="11" name="TextBox 10">
            <a:extLst>
              <a:ext uri="{FF2B5EF4-FFF2-40B4-BE49-F238E27FC236}">
                <a16:creationId xmlns:a16="http://schemas.microsoft.com/office/drawing/2014/main" id="{F7AA02CA-D123-7C42-838D-7361A372E6DB}"/>
              </a:ext>
            </a:extLst>
          </p:cNvPr>
          <p:cNvSpPr txBox="1"/>
          <p:nvPr/>
        </p:nvSpPr>
        <p:spPr>
          <a:xfrm>
            <a:off x="191232" y="1383255"/>
            <a:ext cx="1015152" cy="400110"/>
          </a:xfrm>
          <a:prstGeom prst="rect">
            <a:avLst/>
          </a:prstGeom>
          <a:solidFill>
            <a:schemeClr val="bg1"/>
          </a:solidFill>
          <a:ln>
            <a:noFill/>
          </a:ln>
        </p:spPr>
        <p:txBody>
          <a:bodyPr wrap="square" rtlCol="0">
            <a:spAutoFit/>
          </a:bodyPr>
          <a:lstStyle/>
          <a:p>
            <a:pPr algn="ctr"/>
            <a:r>
              <a:rPr lang="en-US" sz="1000" b="1" dirty="0">
                <a:solidFill>
                  <a:schemeClr val="tx2"/>
                </a:solidFill>
              </a:rPr>
              <a:t>Life Sciences Manufacturer</a:t>
            </a:r>
          </a:p>
        </p:txBody>
      </p:sp>
      <p:sp>
        <p:nvSpPr>
          <p:cNvPr id="13" name="TextBox 12">
            <a:extLst>
              <a:ext uri="{FF2B5EF4-FFF2-40B4-BE49-F238E27FC236}">
                <a16:creationId xmlns:a16="http://schemas.microsoft.com/office/drawing/2014/main" id="{6FDE1EDB-5A2C-2546-A82E-4114D455EA1F}"/>
              </a:ext>
            </a:extLst>
          </p:cNvPr>
          <p:cNvSpPr txBox="1"/>
          <p:nvPr/>
        </p:nvSpPr>
        <p:spPr>
          <a:xfrm>
            <a:off x="191232" y="3102737"/>
            <a:ext cx="1021918" cy="553998"/>
          </a:xfrm>
          <a:prstGeom prst="rect">
            <a:avLst/>
          </a:prstGeom>
          <a:noFill/>
          <a:ln>
            <a:noFill/>
          </a:ln>
        </p:spPr>
        <p:txBody>
          <a:bodyPr wrap="square" rtlCol="0">
            <a:spAutoFit/>
          </a:bodyPr>
          <a:lstStyle/>
          <a:p>
            <a:pPr algn="ctr"/>
            <a:r>
              <a:rPr lang="en-US" sz="1000" b="1" dirty="0">
                <a:solidFill>
                  <a:schemeClr val="tx2"/>
                </a:solidFill>
              </a:rPr>
              <a:t>Software-as-a-Service Provider</a:t>
            </a:r>
          </a:p>
        </p:txBody>
      </p:sp>
      <p:sp>
        <p:nvSpPr>
          <p:cNvPr id="15" name="TextBox 14">
            <a:extLst>
              <a:ext uri="{FF2B5EF4-FFF2-40B4-BE49-F238E27FC236}">
                <a16:creationId xmlns:a16="http://schemas.microsoft.com/office/drawing/2014/main" id="{AD1959A2-52A4-704B-AD09-92176FEF15BC}"/>
              </a:ext>
            </a:extLst>
          </p:cNvPr>
          <p:cNvSpPr txBox="1"/>
          <p:nvPr/>
        </p:nvSpPr>
        <p:spPr>
          <a:xfrm>
            <a:off x="200283" y="2447590"/>
            <a:ext cx="1006100" cy="553998"/>
          </a:xfrm>
          <a:prstGeom prst="rect">
            <a:avLst/>
          </a:prstGeom>
          <a:solidFill>
            <a:schemeClr val="bg1"/>
          </a:solidFill>
          <a:ln>
            <a:noFill/>
          </a:ln>
        </p:spPr>
        <p:txBody>
          <a:bodyPr wrap="square" rtlCol="0">
            <a:spAutoFit/>
          </a:bodyPr>
          <a:lstStyle/>
          <a:p>
            <a:pPr algn="ctr"/>
            <a:r>
              <a:rPr lang="en-US" sz="1000" b="1" dirty="0">
                <a:solidFill>
                  <a:schemeClr val="tx2"/>
                </a:solidFill>
              </a:rPr>
              <a:t>Healthcare Product Manufacturer</a:t>
            </a:r>
          </a:p>
        </p:txBody>
      </p:sp>
      <p:sp>
        <p:nvSpPr>
          <p:cNvPr id="18" name="TextBox 17">
            <a:extLst>
              <a:ext uri="{FF2B5EF4-FFF2-40B4-BE49-F238E27FC236}">
                <a16:creationId xmlns:a16="http://schemas.microsoft.com/office/drawing/2014/main" id="{58A9E773-DF9C-514C-9264-3488DD90A946}"/>
              </a:ext>
            </a:extLst>
          </p:cNvPr>
          <p:cNvSpPr txBox="1"/>
          <p:nvPr/>
        </p:nvSpPr>
        <p:spPr>
          <a:xfrm>
            <a:off x="200282" y="3705146"/>
            <a:ext cx="1021917" cy="400110"/>
          </a:xfrm>
          <a:prstGeom prst="rect">
            <a:avLst/>
          </a:prstGeom>
          <a:noFill/>
          <a:ln>
            <a:noFill/>
          </a:ln>
        </p:spPr>
        <p:txBody>
          <a:bodyPr wrap="square" rtlCol="0">
            <a:spAutoFit/>
          </a:bodyPr>
          <a:lstStyle/>
          <a:p>
            <a:pPr algn="ctr"/>
            <a:r>
              <a:rPr lang="en-US" sz="1000" b="1" dirty="0">
                <a:solidFill>
                  <a:schemeClr val="tx2"/>
                </a:solidFill>
              </a:rPr>
              <a:t>Telecom Provider</a:t>
            </a:r>
          </a:p>
        </p:txBody>
      </p:sp>
      <p:sp>
        <p:nvSpPr>
          <p:cNvPr id="20" name="TextBox 19">
            <a:extLst>
              <a:ext uri="{FF2B5EF4-FFF2-40B4-BE49-F238E27FC236}">
                <a16:creationId xmlns:a16="http://schemas.microsoft.com/office/drawing/2014/main" id="{AE95333D-64CA-C247-A9B7-1CC837CF275D}"/>
              </a:ext>
            </a:extLst>
          </p:cNvPr>
          <p:cNvSpPr txBox="1"/>
          <p:nvPr/>
        </p:nvSpPr>
        <p:spPr>
          <a:xfrm>
            <a:off x="979347" y="4161025"/>
            <a:ext cx="6916954" cy="584775"/>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1600" b="1" i="1" dirty="0"/>
              <a:t>Identify your customer’s critical moments before you begin to deliver a strategic differentiated B2B experience.</a:t>
            </a:r>
          </a:p>
        </p:txBody>
      </p:sp>
      <p:pic>
        <p:nvPicPr>
          <p:cNvPr id="27" name="Graphic 25">
            <a:extLst>
              <a:ext uri="{FF2B5EF4-FFF2-40B4-BE49-F238E27FC236}">
                <a16:creationId xmlns:a16="http://schemas.microsoft.com/office/drawing/2014/main" id="{5C08BBB7-2135-5848-9AF8-CBB54D30C02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717402" y="1356582"/>
            <a:ext cx="457200" cy="457200"/>
          </a:xfrm>
          <a:prstGeom prst="rect">
            <a:avLst/>
          </a:prstGeom>
        </p:spPr>
      </p:pic>
      <p:pic>
        <p:nvPicPr>
          <p:cNvPr id="28" name="Graphic 25">
            <a:extLst>
              <a:ext uri="{FF2B5EF4-FFF2-40B4-BE49-F238E27FC236}">
                <a16:creationId xmlns:a16="http://schemas.microsoft.com/office/drawing/2014/main" id="{5C08BBB7-2135-5848-9AF8-CBB54D30C02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3176550" y="1735596"/>
            <a:ext cx="457200" cy="457200"/>
          </a:xfrm>
          <a:prstGeom prst="rect">
            <a:avLst/>
          </a:prstGeom>
        </p:spPr>
      </p:pic>
      <p:pic>
        <p:nvPicPr>
          <p:cNvPr id="29" name="Graphic 25">
            <a:extLst>
              <a:ext uri="{FF2B5EF4-FFF2-40B4-BE49-F238E27FC236}">
                <a16:creationId xmlns:a16="http://schemas.microsoft.com/office/drawing/2014/main" id="{5C08BBB7-2135-5848-9AF8-CBB54D30C02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689095" y="2388906"/>
            <a:ext cx="457200" cy="457200"/>
          </a:xfrm>
          <a:prstGeom prst="rect">
            <a:avLst/>
          </a:prstGeom>
        </p:spPr>
      </p:pic>
      <p:pic>
        <p:nvPicPr>
          <p:cNvPr id="30" name="Graphic 25">
            <a:extLst>
              <a:ext uri="{FF2B5EF4-FFF2-40B4-BE49-F238E27FC236}">
                <a16:creationId xmlns:a16="http://schemas.microsoft.com/office/drawing/2014/main" id="{5C08BBB7-2135-5848-9AF8-CBB54D30C02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896301" y="2415023"/>
            <a:ext cx="457200" cy="457200"/>
          </a:xfrm>
          <a:prstGeom prst="rect">
            <a:avLst/>
          </a:prstGeom>
        </p:spPr>
      </p:pic>
      <p:pic>
        <p:nvPicPr>
          <p:cNvPr id="31" name="Graphic 25">
            <a:extLst>
              <a:ext uri="{FF2B5EF4-FFF2-40B4-BE49-F238E27FC236}">
                <a16:creationId xmlns:a16="http://schemas.microsoft.com/office/drawing/2014/main" id="{5C08BBB7-2135-5848-9AF8-CBB54D30C02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366613" y="3067244"/>
            <a:ext cx="457200" cy="457200"/>
          </a:xfrm>
          <a:prstGeom prst="rect">
            <a:avLst/>
          </a:prstGeom>
        </p:spPr>
      </p:pic>
      <p:pic>
        <p:nvPicPr>
          <p:cNvPr id="32" name="Graphic 25">
            <a:extLst>
              <a:ext uri="{FF2B5EF4-FFF2-40B4-BE49-F238E27FC236}">
                <a16:creationId xmlns:a16="http://schemas.microsoft.com/office/drawing/2014/main" id="{5C08BBB7-2135-5848-9AF8-CBB54D30C02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896301" y="3631344"/>
            <a:ext cx="457200" cy="457200"/>
          </a:xfrm>
          <a:prstGeom prst="rect">
            <a:avLst/>
          </a:prstGeom>
        </p:spPr>
      </p:pic>
    </p:spTree>
    <p:extLst>
      <p:ext uri="{BB962C8B-B14F-4D97-AF65-F5344CB8AC3E}">
        <p14:creationId xmlns:p14="http://schemas.microsoft.com/office/powerpoint/2010/main" val="405357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E3024-87C4-3742-B975-7936C5BF2F3E}"/>
              </a:ext>
            </a:extLst>
          </p:cNvPr>
          <p:cNvSpPr>
            <a:spLocks noGrp="1"/>
          </p:cNvSpPr>
          <p:nvPr>
            <p:ph type="title"/>
          </p:nvPr>
        </p:nvSpPr>
        <p:spPr/>
        <p:txBody>
          <a:bodyPr/>
          <a:lstStyle/>
          <a:p>
            <a:r>
              <a:rPr lang="en-US" dirty="0"/>
              <a:t>Customer Segmentation Matters</a:t>
            </a:r>
          </a:p>
        </p:txBody>
      </p:sp>
      <p:sp>
        <p:nvSpPr>
          <p:cNvPr id="3" name="Text Placeholder 2">
            <a:extLst>
              <a:ext uri="{FF2B5EF4-FFF2-40B4-BE49-F238E27FC236}">
                <a16:creationId xmlns:a16="http://schemas.microsoft.com/office/drawing/2014/main" id="{FC067E7F-86EC-A345-AC73-D047B8163EE3}"/>
              </a:ext>
            </a:extLst>
          </p:cNvPr>
          <p:cNvSpPr>
            <a:spLocks noGrp="1"/>
          </p:cNvSpPr>
          <p:nvPr>
            <p:ph type="body" sz="quarter" idx="22"/>
          </p:nvPr>
        </p:nvSpPr>
        <p:spPr/>
        <p:txBody>
          <a:bodyPr/>
          <a:lstStyle/>
          <a:p>
            <a:endParaRPr lang="en-US" dirty="0"/>
          </a:p>
        </p:txBody>
      </p:sp>
      <p:sp>
        <p:nvSpPr>
          <p:cNvPr id="4" name="TextBox 3">
            <a:extLst>
              <a:ext uri="{FF2B5EF4-FFF2-40B4-BE49-F238E27FC236}">
                <a16:creationId xmlns:a16="http://schemas.microsoft.com/office/drawing/2014/main" id="{0F3E5654-998A-9B46-8AE3-E5819E760430}"/>
              </a:ext>
            </a:extLst>
          </p:cNvPr>
          <p:cNvSpPr txBox="1"/>
          <p:nvPr/>
        </p:nvSpPr>
        <p:spPr>
          <a:xfrm>
            <a:off x="1461103" y="863817"/>
            <a:ext cx="6577249" cy="584775"/>
          </a:xfrm>
          <a:prstGeom prst="rect">
            <a:avLst/>
          </a:prstGeom>
          <a:solidFill>
            <a:schemeClr val="accent6">
              <a:lumMod val="20000"/>
              <a:lumOff val="80000"/>
            </a:schemeClr>
          </a:solidFill>
          <a:ln>
            <a:solidFill>
              <a:schemeClr val="tx1"/>
            </a:solidFill>
          </a:ln>
        </p:spPr>
        <p:txBody>
          <a:bodyPr wrap="square" rtlCol="0" anchor="ctr" anchorCtr="0">
            <a:spAutoFit/>
          </a:bodyPr>
          <a:lstStyle/>
          <a:p>
            <a:pPr algn="ctr"/>
            <a:r>
              <a:rPr lang="en-US" sz="1600" b="1" i="1" dirty="0"/>
              <a:t>There are many ways to segment customers.  This organization looked at how customers wanted to interact with them </a:t>
            </a:r>
          </a:p>
        </p:txBody>
      </p:sp>
      <p:graphicFrame>
        <p:nvGraphicFramePr>
          <p:cNvPr id="6" name="Table 3">
            <a:extLst>
              <a:ext uri="{FF2B5EF4-FFF2-40B4-BE49-F238E27FC236}">
                <a16:creationId xmlns:a16="http://schemas.microsoft.com/office/drawing/2014/main" id="{E4C58B71-1F66-0D49-9921-0A398846CE44}"/>
              </a:ext>
            </a:extLst>
          </p:cNvPr>
          <p:cNvGraphicFramePr>
            <a:graphicFrameLocks noGrp="1"/>
          </p:cNvGraphicFramePr>
          <p:nvPr>
            <p:extLst>
              <p:ext uri="{D42A27DB-BD31-4B8C-83A1-F6EECF244321}">
                <p14:modId xmlns:p14="http://schemas.microsoft.com/office/powerpoint/2010/main" val="1098663935"/>
              </p:ext>
            </p:extLst>
          </p:nvPr>
        </p:nvGraphicFramePr>
        <p:xfrm>
          <a:off x="1045857" y="1792426"/>
          <a:ext cx="7602033" cy="2938837"/>
        </p:xfrm>
        <a:graphic>
          <a:graphicData uri="http://schemas.openxmlformats.org/drawingml/2006/table">
            <a:tbl>
              <a:tblPr firstRow="1" bandRow="1">
                <a:tableStyleId>{073A0DAA-6AF3-43AB-8588-CEC1D06C72B9}</a:tableStyleId>
              </a:tblPr>
              <a:tblGrid>
                <a:gridCol w="2328500">
                  <a:extLst>
                    <a:ext uri="{9D8B030D-6E8A-4147-A177-3AD203B41FA5}">
                      <a16:colId xmlns:a16="http://schemas.microsoft.com/office/drawing/2014/main" val="171066065"/>
                    </a:ext>
                  </a:extLst>
                </a:gridCol>
                <a:gridCol w="2633472">
                  <a:extLst>
                    <a:ext uri="{9D8B030D-6E8A-4147-A177-3AD203B41FA5}">
                      <a16:colId xmlns:a16="http://schemas.microsoft.com/office/drawing/2014/main" val="2173131479"/>
                    </a:ext>
                  </a:extLst>
                </a:gridCol>
                <a:gridCol w="2640061">
                  <a:extLst>
                    <a:ext uri="{9D8B030D-6E8A-4147-A177-3AD203B41FA5}">
                      <a16:colId xmlns:a16="http://schemas.microsoft.com/office/drawing/2014/main" val="3185813127"/>
                    </a:ext>
                  </a:extLst>
                </a:gridCol>
              </a:tblGrid>
              <a:tr h="412237">
                <a:tc>
                  <a:txBody>
                    <a:bodyPr/>
                    <a:lstStyle/>
                    <a:p>
                      <a:pPr algn="ctr"/>
                      <a:r>
                        <a:rPr lang="en-US" dirty="0">
                          <a:solidFill>
                            <a:schemeClr val="tx1"/>
                          </a:solidFill>
                        </a:rPr>
                        <a:t>Minimum Touch</a:t>
                      </a:r>
                    </a:p>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Emerging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White Glove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76614"/>
                  </a:ext>
                </a:extLst>
              </a:tr>
              <a:tr h="2435917">
                <a:tc>
                  <a:txBody>
                    <a:bodyPr/>
                    <a:lstStyle/>
                    <a:p>
                      <a:pPr marL="285750" indent="-285750">
                        <a:lnSpc>
                          <a:spcPts val="1020"/>
                        </a:lnSpc>
                        <a:spcAft>
                          <a:spcPts val="600"/>
                        </a:spcAft>
                        <a:buFont typeface="Arial" panose="020B0604020202020204" pitchFamily="34" charset="0"/>
                        <a:buChar char="•"/>
                      </a:pPr>
                      <a:r>
                        <a:rPr lang="en-US" sz="1100" dirty="0">
                          <a:solidFill>
                            <a:schemeClr val="tx1"/>
                          </a:solidFill>
                        </a:rPr>
                        <a:t>Product information</a:t>
                      </a:r>
                    </a:p>
                    <a:p>
                      <a:pPr marL="285750" indent="-285750">
                        <a:lnSpc>
                          <a:spcPts val="1020"/>
                        </a:lnSpc>
                        <a:spcAft>
                          <a:spcPts val="600"/>
                        </a:spcAft>
                        <a:buFont typeface="Arial" panose="020B0604020202020204" pitchFamily="34" charset="0"/>
                        <a:buChar char="•"/>
                      </a:pPr>
                      <a:r>
                        <a:rPr lang="en-US" sz="1100" dirty="0">
                          <a:solidFill>
                            <a:schemeClr val="tx1"/>
                          </a:solidFill>
                        </a:rPr>
                        <a:t>Digital interaction</a:t>
                      </a:r>
                    </a:p>
                    <a:p>
                      <a:pPr marL="285750" indent="-285750">
                        <a:lnSpc>
                          <a:spcPts val="1020"/>
                        </a:lnSpc>
                        <a:spcAft>
                          <a:spcPts val="600"/>
                        </a:spcAft>
                        <a:buFont typeface="Arial" panose="020B0604020202020204" pitchFamily="34" charset="0"/>
                        <a:buChar char="•"/>
                      </a:pPr>
                      <a:r>
                        <a:rPr lang="en-US" sz="1100" dirty="0">
                          <a:solidFill>
                            <a:schemeClr val="tx1"/>
                          </a:solidFill>
                        </a:rPr>
                        <a:t>Live person via phone</a:t>
                      </a:r>
                    </a:p>
                    <a:p>
                      <a:pPr marL="285750" indent="-285750">
                        <a:lnSpc>
                          <a:spcPts val="1020"/>
                        </a:lnSpc>
                        <a:spcAft>
                          <a:spcPts val="600"/>
                        </a:spcAft>
                        <a:buFont typeface="Arial" panose="020B0604020202020204" pitchFamily="34" charset="0"/>
                        <a:buChar char="•"/>
                      </a:pPr>
                      <a:r>
                        <a:rPr lang="en-US" sz="1100" dirty="0">
                          <a:solidFill>
                            <a:schemeClr val="tx1"/>
                          </a:solidFill>
                        </a:rPr>
                        <a:t>Content library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ts val="1020"/>
                        </a:lnSpc>
                        <a:spcAft>
                          <a:spcPts val="600"/>
                        </a:spcAft>
                        <a:buFont typeface="Arial" panose="020B0604020202020204" pitchFamily="34" charset="0"/>
                        <a:buChar char="•"/>
                      </a:pPr>
                      <a:r>
                        <a:rPr lang="en-US" sz="1100" dirty="0">
                          <a:solidFill>
                            <a:schemeClr val="tx1"/>
                          </a:solidFill>
                        </a:rPr>
                        <a:t>Single point of contact</a:t>
                      </a:r>
                    </a:p>
                    <a:p>
                      <a:pPr marL="285750" indent="-285750">
                        <a:lnSpc>
                          <a:spcPts val="1020"/>
                        </a:lnSpc>
                        <a:spcAft>
                          <a:spcPts val="600"/>
                        </a:spcAft>
                        <a:buFont typeface="Arial" panose="020B0604020202020204" pitchFamily="34" charset="0"/>
                        <a:buChar char="•"/>
                      </a:pPr>
                      <a:r>
                        <a:rPr lang="en-US" sz="1100" dirty="0">
                          <a:solidFill>
                            <a:schemeClr val="tx1"/>
                          </a:solidFill>
                        </a:rPr>
                        <a:t>Inside sales contact</a:t>
                      </a:r>
                    </a:p>
                    <a:p>
                      <a:pPr marL="285750" indent="-285750">
                        <a:lnSpc>
                          <a:spcPts val="1020"/>
                        </a:lnSpc>
                        <a:spcAft>
                          <a:spcPts val="600"/>
                        </a:spcAft>
                        <a:buFont typeface="Arial" panose="020B0604020202020204" pitchFamily="34" charset="0"/>
                        <a:buChar char="•"/>
                      </a:pPr>
                      <a:r>
                        <a:rPr lang="en-US" sz="1100" dirty="0">
                          <a:solidFill>
                            <a:schemeClr val="tx1"/>
                          </a:solidFill>
                        </a:rPr>
                        <a:t>General marketing insights</a:t>
                      </a:r>
                    </a:p>
                    <a:p>
                      <a:pPr marL="285750" indent="-285750">
                        <a:lnSpc>
                          <a:spcPts val="1020"/>
                        </a:lnSpc>
                        <a:spcAft>
                          <a:spcPts val="600"/>
                        </a:spcAft>
                        <a:buFont typeface="Arial" panose="020B0604020202020204" pitchFamily="34" charset="0"/>
                        <a:buChar char="•"/>
                      </a:pPr>
                      <a:r>
                        <a:rPr lang="en-US" sz="1100" dirty="0">
                          <a:solidFill>
                            <a:schemeClr val="tx1"/>
                          </a:solidFill>
                        </a:rPr>
                        <a:t>Forecasting support</a:t>
                      </a:r>
                    </a:p>
                    <a:p>
                      <a:pPr marL="285750" indent="-285750">
                        <a:lnSpc>
                          <a:spcPts val="1020"/>
                        </a:lnSpc>
                        <a:spcAft>
                          <a:spcPts val="600"/>
                        </a:spcAft>
                        <a:buFont typeface="Arial" panose="020B0604020202020204" pitchFamily="34" charset="0"/>
                        <a:buChar char="•"/>
                      </a:pPr>
                      <a:r>
                        <a:rPr lang="en-US" sz="1100" dirty="0">
                          <a:solidFill>
                            <a:schemeClr val="tx1"/>
                          </a:solidFill>
                        </a:rPr>
                        <a:t>Help driving end user demand</a:t>
                      </a:r>
                    </a:p>
                    <a:p>
                      <a:pPr marL="285750" indent="-285750">
                        <a:lnSpc>
                          <a:spcPts val="1020"/>
                        </a:lnSpc>
                        <a:spcAft>
                          <a:spcPts val="600"/>
                        </a:spcAft>
                        <a:buFont typeface="Arial" panose="020B0604020202020204" pitchFamily="34" charset="0"/>
                        <a:buChar char="•"/>
                      </a:pPr>
                      <a:r>
                        <a:rPr lang="en-US" sz="1100" dirty="0">
                          <a:solidFill>
                            <a:schemeClr val="tx1"/>
                          </a:solidFill>
                        </a:rPr>
                        <a:t>Business generation</a:t>
                      </a:r>
                    </a:p>
                    <a:p>
                      <a:pPr marL="285750" indent="-285750">
                        <a:lnSpc>
                          <a:spcPts val="1020"/>
                        </a:lnSpc>
                        <a:spcAft>
                          <a:spcPts val="600"/>
                        </a:spcAft>
                        <a:buFont typeface="Arial" panose="020B0604020202020204" pitchFamily="34" charset="0"/>
                        <a:buChar char="•"/>
                      </a:pPr>
                      <a:r>
                        <a:rPr lang="en-US" sz="1100" dirty="0">
                          <a:solidFill>
                            <a:schemeClr val="tx1"/>
                          </a:solidFill>
                        </a:rPr>
                        <a:t>Flexibility, agility</a:t>
                      </a:r>
                    </a:p>
                    <a:p>
                      <a:pPr marL="285750" indent="-285750">
                        <a:lnSpc>
                          <a:spcPts val="1020"/>
                        </a:lnSpc>
                        <a:spcAft>
                          <a:spcPts val="600"/>
                        </a:spcAft>
                        <a:buFont typeface="Arial" panose="020B0604020202020204" pitchFamily="34" charset="0"/>
                        <a:buChar char="•"/>
                      </a:pPr>
                      <a:r>
                        <a:rPr lang="en-US" sz="1100" dirty="0">
                          <a:solidFill>
                            <a:schemeClr val="tx1"/>
                          </a:solidFill>
                        </a:rPr>
                        <a:t>Proactive recommendations based on prior behavior</a:t>
                      </a:r>
                    </a:p>
                    <a:p>
                      <a:pPr marL="285750" indent="-285750">
                        <a:lnSpc>
                          <a:spcPts val="1020"/>
                        </a:lnSpc>
                        <a:spcAft>
                          <a:spcPts val="600"/>
                        </a:spcAft>
                        <a:buFont typeface="Arial" panose="020B0604020202020204" pitchFamily="34" charset="0"/>
                        <a:buChar char="•"/>
                      </a:pPr>
                      <a:r>
                        <a:rPr lang="en-US" sz="1100" dirty="0">
                          <a:solidFill>
                            <a:schemeClr val="tx1"/>
                          </a:solidFill>
                        </a:rPr>
                        <a:t>Portal access for information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ts val="1020"/>
                        </a:lnSpc>
                        <a:spcAft>
                          <a:spcPts val="600"/>
                        </a:spcAft>
                        <a:buFont typeface="Arial" panose="020B0604020202020204" pitchFamily="34" charset="0"/>
                        <a:buChar char="•"/>
                      </a:pPr>
                      <a:r>
                        <a:rPr lang="en-US" sz="1100" dirty="0">
                          <a:solidFill>
                            <a:schemeClr val="tx1"/>
                          </a:solidFill>
                        </a:rPr>
                        <a:t>New idea collaboration</a:t>
                      </a:r>
                    </a:p>
                    <a:p>
                      <a:pPr marL="285750" indent="-285750">
                        <a:lnSpc>
                          <a:spcPts val="1020"/>
                        </a:lnSpc>
                        <a:spcAft>
                          <a:spcPts val="600"/>
                        </a:spcAft>
                        <a:buFont typeface="Arial" panose="020B0604020202020204" pitchFamily="34" charset="0"/>
                        <a:buChar char="•"/>
                      </a:pPr>
                      <a:r>
                        <a:rPr lang="en-US" sz="1100" dirty="0">
                          <a:solidFill>
                            <a:schemeClr val="tx1"/>
                          </a:solidFill>
                        </a:rPr>
                        <a:t>High-touch partner collaborator</a:t>
                      </a:r>
                    </a:p>
                    <a:p>
                      <a:pPr marL="285750" indent="-285750">
                        <a:lnSpc>
                          <a:spcPts val="1020"/>
                        </a:lnSpc>
                        <a:spcAft>
                          <a:spcPts val="600"/>
                        </a:spcAft>
                        <a:buFont typeface="Arial" panose="020B0604020202020204" pitchFamily="34" charset="0"/>
                        <a:buChar char="•"/>
                      </a:pPr>
                      <a:r>
                        <a:rPr lang="en-US" sz="1100" dirty="0">
                          <a:solidFill>
                            <a:schemeClr val="tx1"/>
                          </a:solidFill>
                        </a:rPr>
                        <a:t>Forecasting</a:t>
                      </a:r>
                    </a:p>
                    <a:p>
                      <a:pPr marL="285750" indent="-285750">
                        <a:lnSpc>
                          <a:spcPts val="1020"/>
                        </a:lnSpc>
                        <a:spcAft>
                          <a:spcPts val="600"/>
                        </a:spcAft>
                        <a:buFont typeface="Arial" panose="020B0604020202020204" pitchFamily="34" charset="0"/>
                        <a:buChar char="•"/>
                      </a:pPr>
                      <a:r>
                        <a:rPr lang="en-US" sz="1100" dirty="0">
                          <a:solidFill>
                            <a:schemeClr val="tx1"/>
                          </a:solidFill>
                        </a:rPr>
                        <a:t>Channel Manager interaction</a:t>
                      </a:r>
                    </a:p>
                    <a:p>
                      <a:pPr marL="285750" indent="-285750">
                        <a:lnSpc>
                          <a:spcPts val="1020"/>
                        </a:lnSpc>
                        <a:spcAft>
                          <a:spcPts val="600"/>
                        </a:spcAft>
                        <a:buFont typeface="Arial" panose="020B0604020202020204" pitchFamily="34" charset="0"/>
                        <a:buChar char="•"/>
                      </a:pPr>
                      <a:r>
                        <a:rPr lang="en-US" sz="1100" dirty="0">
                          <a:solidFill>
                            <a:schemeClr val="tx1"/>
                          </a:solidFill>
                        </a:rPr>
                        <a:t>Interaction with sales organization</a:t>
                      </a:r>
                    </a:p>
                    <a:p>
                      <a:pPr marL="285750" indent="-285750">
                        <a:lnSpc>
                          <a:spcPts val="1020"/>
                        </a:lnSpc>
                        <a:spcAft>
                          <a:spcPts val="600"/>
                        </a:spcAft>
                        <a:buFont typeface="Arial" panose="020B0604020202020204" pitchFamily="34" charset="0"/>
                        <a:buChar char="•"/>
                      </a:pPr>
                      <a:r>
                        <a:rPr lang="en-US" sz="1100" dirty="0">
                          <a:solidFill>
                            <a:schemeClr val="tx1"/>
                          </a:solidFill>
                        </a:rPr>
                        <a:t>Dedicated account team</a:t>
                      </a:r>
                    </a:p>
                    <a:p>
                      <a:pPr marL="285750" indent="-285750">
                        <a:lnSpc>
                          <a:spcPts val="1020"/>
                        </a:lnSpc>
                        <a:spcAft>
                          <a:spcPts val="600"/>
                        </a:spcAft>
                        <a:buFont typeface="Arial" panose="020B0604020202020204" pitchFamily="34" charset="0"/>
                        <a:buChar char="•"/>
                      </a:pPr>
                      <a:r>
                        <a:rPr lang="en-US" sz="1100" dirty="0">
                          <a:solidFill>
                            <a:schemeClr val="tx1"/>
                          </a:solidFill>
                        </a:rPr>
                        <a:t>Customized insights</a:t>
                      </a:r>
                    </a:p>
                    <a:p>
                      <a:pPr marL="285750" indent="-285750">
                        <a:lnSpc>
                          <a:spcPts val="1020"/>
                        </a:lnSpc>
                        <a:spcAft>
                          <a:spcPts val="600"/>
                        </a:spcAft>
                        <a:buFont typeface="Arial" panose="020B0604020202020204" pitchFamily="34" charset="0"/>
                        <a:buChar char="•"/>
                      </a:pPr>
                      <a:r>
                        <a:rPr lang="en-US" sz="1100" dirty="0">
                          <a:solidFill>
                            <a:schemeClr val="tx1"/>
                          </a:solidFill>
                        </a:rPr>
                        <a:t>Proactive solutions to issues</a:t>
                      </a:r>
                    </a:p>
                    <a:p>
                      <a:pPr marL="285750" indent="-285750">
                        <a:lnSpc>
                          <a:spcPts val="1020"/>
                        </a:lnSpc>
                        <a:spcAft>
                          <a:spcPts val="600"/>
                        </a:spcAft>
                        <a:buFont typeface="Arial" panose="020B0604020202020204" pitchFamily="34" charset="0"/>
                        <a:buChar char="•"/>
                      </a:pPr>
                      <a:r>
                        <a:rPr lang="en-US" sz="1100" dirty="0">
                          <a:solidFill>
                            <a:schemeClr val="tx1"/>
                          </a:solidFill>
                        </a:rPr>
                        <a:t>Quarterly joint planning</a:t>
                      </a:r>
                    </a:p>
                    <a:p>
                      <a:pPr marL="285750" indent="-285750">
                        <a:lnSpc>
                          <a:spcPts val="1020"/>
                        </a:lnSpc>
                        <a:spcAft>
                          <a:spcPts val="600"/>
                        </a:spcAft>
                        <a:buFont typeface="Arial" panose="020B0604020202020204" pitchFamily="34" charset="0"/>
                        <a:buChar char="•"/>
                      </a:pPr>
                      <a:r>
                        <a:rPr lang="en-US" sz="1100" dirty="0">
                          <a:solidFill>
                            <a:schemeClr val="tx1"/>
                          </a:solidFill>
                        </a:rPr>
                        <a:t>POS data analysis</a:t>
                      </a:r>
                    </a:p>
                    <a:p>
                      <a:pPr marL="285750" indent="-285750">
                        <a:lnSpc>
                          <a:spcPts val="1020"/>
                        </a:lnSpc>
                        <a:spcAft>
                          <a:spcPts val="600"/>
                        </a:spcAft>
                        <a:buFont typeface="Arial" panose="020B0604020202020204" pitchFamily="34" charset="0"/>
                        <a:buChar char="•"/>
                      </a:pPr>
                      <a:r>
                        <a:rPr lang="en-US" sz="1100" dirty="0">
                          <a:solidFill>
                            <a:schemeClr val="tx1"/>
                          </a:solidFill>
                        </a:rPr>
                        <a:t>System integration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267874"/>
                  </a:ext>
                </a:extLst>
              </a:tr>
            </a:tbl>
          </a:graphicData>
        </a:graphic>
      </p:graphicFrame>
      <p:pic>
        <p:nvPicPr>
          <p:cNvPr id="7" name="Graphic 6" descr="Touchscreen with solid fill">
            <a:extLst>
              <a:ext uri="{FF2B5EF4-FFF2-40B4-BE49-F238E27FC236}">
                <a16:creationId xmlns:a16="http://schemas.microsoft.com/office/drawing/2014/main" id="{C0FC660E-251F-1644-ADB3-6B3EB38846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857" y="1714208"/>
            <a:ext cx="457200" cy="457200"/>
          </a:xfrm>
          <a:prstGeom prst="rect">
            <a:avLst/>
          </a:prstGeom>
        </p:spPr>
      </p:pic>
      <p:pic>
        <p:nvPicPr>
          <p:cNvPr id="8" name="Graphic 7" descr="Plant with solid fill">
            <a:extLst>
              <a:ext uri="{FF2B5EF4-FFF2-40B4-BE49-F238E27FC236}">
                <a16:creationId xmlns:a16="http://schemas.microsoft.com/office/drawing/2014/main" id="{C5D29B53-DB9C-074D-BF03-9596468F62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8664" y="1753316"/>
            <a:ext cx="378983" cy="378983"/>
          </a:xfrm>
          <a:prstGeom prst="rect">
            <a:avLst/>
          </a:prstGeom>
        </p:spPr>
      </p:pic>
      <p:pic>
        <p:nvPicPr>
          <p:cNvPr id="9" name="Graphic 8" descr="Sign language with solid fill">
            <a:extLst>
              <a:ext uri="{FF2B5EF4-FFF2-40B4-BE49-F238E27FC236}">
                <a16:creationId xmlns:a16="http://schemas.microsoft.com/office/drawing/2014/main" id="{EDD341F4-3C89-5B4C-8473-3ADB570DE0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4661" y="1737520"/>
            <a:ext cx="457201" cy="457201"/>
          </a:xfrm>
          <a:prstGeom prst="rect">
            <a:avLst/>
          </a:prstGeom>
        </p:spPr>
      </p:pic>
    </p:spTree>
    <p:extLst>
      <p:ext uri="{BB962C8B-B14F-4D97-AF65-F5344CB8AC3E}">
        <p14:creationId xmlns:p14="http://schemas.microsoft.com/office/powerpoint/2010/main" val="179734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DF6C-2F18-0849-8C15-6D52766EBD76}"/>
              </a:ext>
            </a:extLst>
          </p:cNvPr>
          <p:cNvSpPr>
            <a:spLocks noGrp="1"/>
          </p:cNvSpPr>
          <p:nvPr>
            <p:ph type="title"/>
          </p:nvPr>
        </p:nvSpPr>
        <p:spPr/>
        <p:txBody>
          <a:bodyPr/>
          <a:lstStyle/>
          <a:p>
            <a:r>
              <a:rPr lang="en-US" dirty="0"/>
              <a:t>Customer Segmentation</a:t>
            </a:r>
          </a:p>
        </p:txBody>
      </p:sp>
      <p:sp>
        <p:nvSpPr>
          <p:cNvPr id="3" name="Text Placeholder 2">
            <a:extLst>
              <a:ext uri="{FF2B5EF4-FFF2-40B4-BE49-F238E27FC236}">
                <a16:creationId xmlns:a16="http://schemas.microsoft.com/office/drawing/2014/main" id="{12C9AEC7-0934-F04E-919C-ACC3EA972F41}"/>
              </a:ext>
            </a:extLst>
          </p:cNvPr>
          <p:cNvSpPr>
            <a:spLocks noGrp="1"/>
          </p:cNvSpPr>
          <p:nvPr>
            <p:ph type="body" sz="quarter" idx="22"/>
          </p:nvPr>
        </p:nvSpPr>
        <p:spPr/>
        <p:txBody>
          <a:bodyPr/>
          <a:lstStyle/>
          <a:p>
            <a:endParaRPr lang="en-US"/>
          </a:p>
        </p:txBody>
      </p:sp>
      <p:sp>
        <p:nvSpPr>
          <p:cNvPr id="4" name="Rectangle 3">
            <a:extLst>
              <a:ext uri="{FF2B5EF4-FFF2-40B4-BE49-F238E27FC236}">
                <a16:creationId xmlns:a16="http://schemas.microsoft.com/office/drawing/2014/main" id="{A581D03F-8AF9-BB49-AF62-2ED8BFC70A1B}"/>
              </a:ext>
            </a:extLst>
          </p:cNvPr>
          <p:cNvSpPr/>
          <p:nvPr/>
        </p:nvSpPr>
        <p:spPr>
          <a:xfrm>
            <a:off x="860649" y="712922"/>
            <a:ext cx="7810653" cy="2124077"/>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6" name="Table 9">
            <a:extLst>
              <a:ext uri="{FF2B5EF4-FFF2-40B4-BE49-F238E27FC236}">
                <a16:creationId xmlns:a16="http://schemas.microsoft.com/office/drawing/2014/main" id="{F21E2CE6-D6C7-CB4B-B6EB-856A09575EA8}"/>
              </a:ext>
            </a:extLst>
          </p:cNvPr>
          <p:cNvGraphicFramePr>
            <a:graphicFrameLocks noGrp="1"/>
          </p:cNvGraphicFramePr>
          <p:nvPr/>
        </p:nvGraphicFramePr>
        <p:xfrm>
          <a:off x="1598405" y="867945"/>
          <a:ext cx="6105111" cy="1680408"/>
        </p:xfrm>
        <a:graphic>
          <a:graphicData uri="http://schemas.openxmlformats.org/drawingml/2006/table">
            <a:tbl>
              <a:tblPr>
                <a:tableStyleId>{073A0DAA-6AF3-43AB-8588-CEC1D06C72B9}</a:tableStyleId>
              </a:tblPr>
              <a:tblGrid>
                <a:gridCol w="412466">
                  <a:extLst>
                    <a:ext uri="{9D8B030D-6E8A-4147-A177-3AD203B41FA5}">
                      <a16:colId xmlns:a16="http://schemas.microsoft.com/office/drawing/2014/main" val="2949374543"/>
                    </a:ext>
                  </a:extLst>
                </a:gridCol>
                <a:gridCol w="1138529">
                  <a:extLst>
                    <a:ext uri="{9D8B030D-6E8A-4147-A177-3AD203B41FA5}">
                      <a16:colId xmlns:a16="http://schemas.microsoft.com/office/drawing/2014/main" val="1191115076"/>
                    </a:ext>
                  </a:extLst>
                </a:gridCol>
                <a:gridCol w="1138529">
                  <a:extLst>
                    <a:ext uri="{9D8B030D-6E8A-4147-A177-3AD203B41FA5}">
                      <a16:colId xmlns:a16="http://schemas.microsoft.com/office/drawing/2014/main" val="110268463"/>
                    </a:ext>
                  </a:extLst>
                </a:gridCol>
                <a:gridCol w="1138529">
                  <a:extLst>
                    <a:ext uri="{9D8B030D-6E8A-4147-A177-3AD203B41FA5}">
                      <a16:colId xmlns:a16="http://schemas.microsoft.com/office/drawing/2014/main" val="852284568"/>
                    </a:ext>
                  </a:extLst>
                </a:gridCol>
                <a:gridCol w="1138529">
                  <a:extLst>
                    <a:ext uri="{9D8B030D-6E8A-4147-A177-3AD203B41FA5}">
                      <a16:colId xmlns:a16="http://schemas.microsoft.com/office/drawing/2014/main" val="4287998853"/>
                    </a:ext>
                  </a:extLst>
                </a:gridCol>
                <a:gridCol w="1138529">
                  <a:extLst>
                    <a:ext uri="{9D8B030D-6E8A-4147-A177-3AD203B41FA5}">
                      <a16:colId xmlns:a16="http://schemas.microsoft.com/office/drawing/2014/main" val="536065626"/>
                    </a:ext>
                  </a:extLst>
                </a:gridCol>
              </a:tblGrid>
              <a:tr h="560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D4852"/>
                          </a:solidFill>
                          <a:effectLst/>
                          <a:uLnTx/>
                          <a:uFillTx/>
                          <a:latin typeface="+mn-lt"/>
                          <a:ea typeface="+mn-ea"/>
                          <a:cs typeface="+mn-cs"/>
                        </a:rPr>
                        <a:t>Tier 1</a:t>
                      </a:r>
                    </a:p>
                  </a:txBody>
                  <a:tcPr marL="68580" marR="6858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69954537"/>
                  </a:ext>
                </a:extLst>
              </a:tr>
              <a:tr h="560136">
                <a:tc>
                  <a:txBody>
                    <a:bodyPr/>
                    <a:lstStyle/>
                    <a:p>
                      <a:pPr algn="ctr"/>
                      <a:r>
                        <a:rPr lang="en-US" sz="800" dirty="0"/>
                        <a:t>Tier 2</a:t>
                      </a:r>
                    </a:p>
                  </a:txBody>
                  <a:tcPr marL="68580" marR="6858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23456839"/>
                  </a:ext>
                </a:extLst>
              </a:tr>
              <a:tr h="560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D4852"/>
                          </a:solidFill>
                          <a:effectLst/>
                          <a:uLnTx/>
                          <a:uFillTx/>
                          <a:latin typeface="+mn-lt"/>
                          <a:ea typeface="+mn-ea"/>
                          <a:cs typeface="+mn-cs"/>
                        </a:rPr>
                        <a:t>Tier 3</a:t>
                      </a:r>
                    </a:p>
                  </a:txBody>
                  <a:tcPr marL="68580" marR="68580" marT="34290" marB="3429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00" dirty="0"/>
                    </a:p>
                  </a:txBody>
                  <a:tcPr marL="68580" marR="68580" marT="34290" marB="34290">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5194900"/>
                  </a:ext>
                </a:extLst>
              </a:tr>
            </a:tbl>
          </a:graphicData>
        </a:graphic>
      </p:graphicFrame>
      <p:cxnSp>
        <p:nvCxnSpPr>
          <p:cNvPr id="7" name="Straight Arrow Connector 6">
            <a:extLst>
              <a:ext uri="{FF2B5EF4-FFF2-40B4-BE49-F238E27FC236}">
                <a16:creationId xmlns:a16="http://schemas.microsoft.com/office/drawing/2014/main" id="{D9EB2C69-4DFD-314B-9542-336F07517E86}"/>
              </a:ext>
            </a:extLst>
          </p:cNvPr>
          <p:cNvCxnSpPr>
            <a:cxnSpLocks/>
          </p:cNvCxnSpPr>
          <p:nvPr/>
        </p:nvCxnSpPr>
        <p:spPr>
          <a:xfrm flipV="1">
            <a:off x="1992664" y="867946"/>
            <a:ext cx="5703301" cy="168040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B9272D-5A85-094F-BE88-BA8B379728AF}"/>
              </a:ext>
            </a:extLst>
          </p:cNvPr>
          <p:cNvSpPr txBox="1"/>
          <p:nvPr/>
        </p:nvSpPr>
        <p:spPr>
          <a:xfrm rot="20594491">
            <a:off x="3066779" y="1421758"/>
            <a:ext cx="3553583" cy="276999"/>
          </a:xfrm>
          <a:prstGeom prst="rect">
            <a:avLst/>
          </a:prstGeom>
          <a:noFill/>
          <a:ln>
            <a:noFill/>
          </a:ln>
        </p:spPr>
        <p:txBody>
          <a:bodyPr wrap="square" rtlCol="0">
            <a:spAutoFit/>
          </a:bodyPr>
          <a:lstStyle/>
          <a:p>
            <a:pPr algn="ctr"/>
            <a:r>
              <a:rPr lang="en-US" sz="1200" b="1" dirty="0"/>
              <a:t>Increasing level of attention and deliverables</a:t>
            </a:r>
          </a:p>
        </p:txBody>
      </p:sp>
      <p:sp>
        <p:nvSpPr>
          <p:cNvPr id="9" name="TextBox 8">
            <a:extLst>
              <a:ext uri="{FF2B5EF4-FFF2-40B4-BE49-F238E27FC236}">
                <a16:creationId xmlns:a16="http://schemas.microsoft.com/office/drawing/2014/main" id="{D431D1F4-EF16-7B4B-AF71-BA4E0F752800}"/>
              </a:ext>
            </a:extLst>
          </p:cNvPr>
          <p:cNvSpPr txBox="1"/>
          <p:nvPr/>
        </p:nvSpPr>
        <p:spPr>
          <a:xfrm>
            <a:off x="6491259" y="802517"/>
            <a:ext cx="982949" cy="207749"/>
          </a:xfrm>
          <a:prstGeom prst="rect">
            <a:avLst/>
          </a:prstGeom>
          <a:noFill/>
          <a:ln>
            <a:noFill/>
          </a:ln>
        </p:spPr>
        <p:txBody>
          <a:bodyPr wrap="square" rtlCol="0">
            <a:spAutoFit/>
          </a:bodyPr>
          <a:lstStyle/>
          <a:p>
            <a:pPr algn="ctr"/>
            <a:r>
              <a:rPr lang="en-US" sz="750" i="1" dirty="0"/>
              <a:t>Customer 1 </a:t>
            </a:r>
          </a:p>
        </p:txBody>
      </p:sp>
      <p:graphicFrame>
        <p:nvGraphicFramePr>
          <p:cNvPr id="10" name="Table 32">
            <a:extLst>
              <a:ext uri="{FF2B5EF4-FFF2-40B4-BE49-F238E27FC236}">
                <a16:creationId xmlns:a16="http://schemas.microsoft.com/office/drawing/2014/main" id="{90F70D34-B8C3-204D-9B88-2874E35374AD}"/>
              </a:ext>
            </a:extLst>
          </p:cNvPr>
          <p:cNvGraphicFramePr>
            <a:graphicFrameLocks noGrp="1"/>
          </p:cNvGraphicFramePr>
          <p:nvPr>
            <p:extLst>
              <p:ext uri="{D42A27DB-BD31-4B8C-83A1-F6EECF244321}">
                <p14:modId xmlns:p14="http://schemas.microsoft.com/office/powerpoint/2010/main" val="1391455002"/>
              </p:ext>
            </p:extLst>
          </p:nvPr>
        </p:nvGraphicFramePr>
        <p:xfrm>
          <a:off x="860649" y="2861003"/>
          <a:ext cx="7033050" cy="1856940"/>
        </p:xfrm>
        <a:graphic>
          <a:graphicData uri="http://schemas.openxmlformats.org/drawingml/2006/table">
            <a:tbl>
              <a:tblPr firstRow="1" firstCol="1" bandRow="1">
                <a:tableStyleId>{073A0DAA-6AF3-43AB-8588-CEC1D06C72B9}</a:tableStyleId>
              </a:tblPr>
              <a:tblGrid>
                <a:gridCol w="1162474">
                  <a:extLst>
                    <a:ext uri="{9D8B030D-6E8A-4147-A177-3AD203B41FA5}">
                      <a16:colId xmlns:a16="http://schemas.microsoft.com/office/drawing/2014/main" val="2522734843"/>
                    </a:ext>
                  </a:extLst>
                </a:gridCol>
                <a:gridCol w="2260708">
                  <a:extLst>
                    <a:ext uri="{9D8B030D-6E8A-4147-A177-3AD203B41FA5}">
                      <a16:colId xmlns:a16="http://schemas.microsoft.com/office/drawing/2014/main" val="1657818864"/>
                    </a:ext>
                  </a:extLst>
                </a:gridCol>
                <a:gridCol w="1804934">
                  <a:extLst>
                    <a:ext uri="{9D8B030D-6E8A-4147-A177-3AD203B41FA5}">
                      <a16:colId xmlns:a16="http://schemas.microsoft.com/office/drawing/2014/main" val="3341925287"/>
                    </a:ext>
                  </a:extLst>
                </a:gridCol>
                <a:gridCol w="1804934">
                  <a:extLst>
                    <a:ext uri="{9D8B030D-6E8A-4147-A177-3AD203B41FA5}">
                      <a16:colId xmlns:a16="http://schemas.microsoft.com/office/drawing/2014/main" val="1041402222"/>
                    </a:ext>
                  </a:extLst>
                </a:gridCol>
              </a:tblGrid>
              <a:tr h="367080">
                <a:tc>
                  <a:txBody>
                    <a:bodyPr/>
                    <a:lstStyle/>
                    <a:p>
                      <a:endParaRPr lang="en-US" sz="700" dirty="0"/>
                    </a:p>
                  </a:txBody>
                  <a:tcPr marL="68580" marR="68580" marT="34290" marB="34290">
                    <a:noFill/>
                  </a:tcPr>
                </a:tc>
                <a:tc>
                  <a:txBody>
                    <a:bodyPr/>
                    <a:lstStyle/>
                    <a:p>
                      <a:pPr algn="ctr"/>
                      <a:r>
                        <a:rPr lang="en-US" sz="1050" dirty="0">
                          <a:solidFill>
                            <a:schemeClr val="accent5"/>
                          </a:solidFill>
                        </a:rPr>
                        <a:t>Minimum </a:t>
                      </a:r>
                    </a:p>
                    <a:p>
                      <a:pPr algn="ctr"/>
                      <a:r>
                        <a:rPr lang="en-US" sz="1050" dirty="0">
                          <a:solidFill>
                            <a:schemeClr val="accent5"/>
                          </a:solidFill>
                        </a:rPr>
                        <a:t>Touch</a:t>
                      </a:r>
                    </a:p>
                  </a:txBody>
                  <a:tcPr marL="68580" marR="68580" marT="34290" marB="34290" anchor="ctr">
                    <a:lnR w="12700" cap="flat" cmpd="sng" algn="ctr">
                      <a:noFill/>
                      <a:prstDash val="solid"/>
                      <a:round/>
                      <a:headEnd type="none" w="med" len="med"/>
                      <a:tailEnd type="none" w="med" len="med"/>
                    </a:lnR>
                    <a:noFill/>
                  </a:tcPr>
                </a:tc>
                <a:tc>
                  <a:txBody>
                    <a:bodyPr/>
                    <a:lstStyle/>
                    <a:p>
                      <a:pPr algn="ctr"/>
                      <a:r>
                        <a:rPr lang="en-US" sz="800" dirty="0">
                          <a:solidFill>
                            <a:schemeClr val="tx2"/>
                          </a:solidFill>
                        </a:rPr>
                        <a:t>      </a:t>
                      </a:r>
                      <a:r>
                        <a:rPr lang="en-US" sz="1050" dirty="0">
                          <a:solidFill>
                            <a:schemeClr val="tx2"/>
                          </a:solidFill>
                        </a:rPr>
                        <a:t>Emerging</a:t>
                      </a:r>
                      <a:endParaRPr lang="en-US" sz="800" dirty="0">
                        <a:solidFill>
                          <a:schemeClr val="tx2"/>
                        </a:solidFill>
                      </a:endParaRPr>
                    </a:p>
                  </a:txBody>
                  <a:tcPr marL="68580" marR="68580" marT="34290" marB="34290" anchor="ctr">
                    <a:lnL w="12700" cap="flat" cmpd="sng" algn="ctr">
                      <a:noFill/>
                      <a:prstDash val="solid"/>
                      <a:round/>
                      <a:headEnd type="none" w="med" len="med"/>
                      <a:tailEnd type="none" w="med" len="med"/>
                    </a:lnL>
                    <a:noFill/>
                  </a:tcPr>
                </a:tc>
                <a:tc>
                  <a:txBody>
                    <a:bodyPr/>
                    <a:lstStyle/>
                    <a:p>
                      <a:pPr algn="ctr"/>
                      <a:r>
                        <a:rPr lang="en-US" sz="1050" dirty="0">
                          <a:solidFill>
                            <a:schemeClr val="accent4"/>
                          </a:solidFill>
                        </a:rPr>
                        <a:t>White </a:t>
                      </a:r>
                    </a:p>
                    <a:p>
                      <a:pPr algn="ctr"/>
                      <a:r>
                        <a:rPr lang="en-US" sz="1050" dirty="0">
                          <a:solidFill>
                            <a:schemeClr val="accent4"/>
                          </a:solidFill>
                        </a:rPr>
                        <a:t>Glove</a:t>
                      </a:r>
                    </a:p>
                  </a:txBody>
                  <a:tcPr marL="68580" marR="68580" marT="34290" marB="34290" anchor="ctr">
                    <a:noFill/>
                  </a:tcPr>
                </a:tc>
                <a:extLst>
                  <a:ext uri="{0D108BD9-81ED-4DB2-BD59-A6C34878D82A}">
                    <a16:rowId xmlns:a16="http://schemas.microsoft.com/office/drawing/2014/main" val="2828752024"/>
                  </a:ext>
                </a:extLst>
              </a:tr>
              <a:tr h="367080">
                <a:tc>
                  <a:txBody>
                    <a:bodyPr/>
                    <a:lstStyle/>
                    <a:p>
                      <a:pPr algn="ctr"/>
                      <a:r>
                        <a:rPr lang="en-US" sz="800" dirty="0">
                          <a:solidFill>
                            <a:schemeClr val="tx1"/>
                          </a:solidFill>
                        </a:rPr>
                        <a:t>Number of </a:t>
                      </a:r>
                    </a:p>
                    <a:p>
                      <a:pPr algn="ctr"/>
                      <a:r>
                        <a:rPr lang="en-US" sz="800" dirty="0">
                          <a:solidFill>
                            <a:schemeClr val="tx1"/>
                          </a:solidFill>
                        </a:rPr>
                        <a:t>Customers</a:t>
                      </a:r>
                    </a:p>
                  </a:txBody>
                  <a:tcPr marL="68580" marR="68580" marT="34290" marB="34290">
                    <a:lnR w="12700" cap="flat" cmpd="sng" algn="ctr">
                      <a:solidFill>
                        <a:schemeClr val="tx1"/>
                      </a:solidFill>
                      <a:prstDash val="sysDash"/>
                      <a:round/>
                      <a:headEnd type="none" w="med" len="med"/>
                      <a:tailEnd type="none" w="med" len="med"/>
                    </a:lnR>
                    <a:lnB w="12700" cap="flat" cmpd="sng" algn="ctr">
                      <a:solidFill>
                        <a:schemeClr val="tx1"/>
                      </a:solidFill>
                      <a:prstDash val="sysDash"/>
                      <a:round/>
                      <a:headEnd type="none" w="med" len="med"/>
                      <a:tailEnd type="none" w="med" len="med"/>
                    </a:lnB>
                    <a:noFill/>
                  </a:tcPr>
                </a:tc>
                <a:tc>
                  <a:txBody>
                    <a:bodyPr/>
                    <a:lstStyle/>
                    <a:p>
                      <a:pPr algn="ctr"/>
                      <a:r>
                        <a:rPr lang="en-US" sz="800" dirty="0"/>
                        <a:t>High</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B w="12700" cap="flat" cmpd="sng" algn="ctr">
                      <a:solidFill>
                        <a:schemeClr val="tx1"/>
                      </a:solidFill>
                      <a:prstDash val="sysDash"/>
                      <a:round/>
                      <a:headEnd type="none" w="med" len="med"/>
                      <a:tailEnd type="none" w="med" len="med"/>
                    </a:lnB>
                    <a:noFill/>
                  </a:tcPr>
                </a:tc>
                <a:tc>
                  <a:txBody>
                    <a:bodyPr/>
                    <a:lstStyle/>
                    <a:p>
                      <a:pPr algn="ctr"/>
                      <a:r>
                        <a:rPr lang="en-US" sz="800" dirty="0"/>
                        <a:t> Med</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B w="12700" cap="flat" cmpd="sng" algn="ctr">
                      <a:solidFill>
                        <a:schemeClr val="tx1"/>
                      </a:solidFill>
                      <a:prstDash val="sysDash"/>
                      <a:round/>
                      <a:headEnd type="none" w="med" len="med"/>
                      <a:tailEnd type="none" w="med" len="med"/>
                    </a:lnB>
                    <a:noFill/>
                  </a:tcPr>
                </a:tc>
                <a:tc>
                  <a:txBody>
                    <a:bodyPr/>
                    <a:lstStyle/>
                    <a:p>
                      <a:pPr algn="ctr"/>
                      <a:r>
                        <a:rPr lang="en-US" sz="800" dirty="0"/>
                        <a:t>Low</a:t>
                      </a:r>
                    </a:p>
                  </a:txBody>
                  <a:tcPr marL="68580" marR="68580" marT="34290" marB="34290" anchor="ctr">
                    <a:lnL w="12700" cap="flat" cmpd="sng" algn="ctr">
                      <a:solidFill>
                        <a:schemeClr val="tx1"/>
                      </a:solidFill>
                      <a:prstDash val="sysDash"/>
                      <a:round/>
                      <a:headEnd type="none" w="med" len="med"/>
                      <a:tailEnd type="none" w="med" len="med"/>
                    </a:lnL>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701153967"/>
                  </a:ext>
                </a:extLst>
              </a:tr>
              <a:tr h="367080">
                <a:tc>
                  <a:txBody>
                    <a:bodyPr/>
                    <a:lstStyle/>
                    <a:p>
                      <a:pPr algn="ctr"/>
                      <a:r>
                        <a:rPr lang="en-US" sz="800" dirty="0">
                          <a:solidFill>
                            <a:schemeClr val="tx1"/>
                          </a:solidFill>
                        </a:rPr>
                        <a:t>Dollar </a:t>
                      </a:r>
                    </a:p>
                    <a:p>
                      <a:pPr algn="ctr"/>
                      <a:r>
                        <a:rPr lang="en-US" sz="800" dirty="0">
                          <a:solidFill>
                            <a:schemeClr val="tx1"/>
                          </a:solidFill>
                        </a:rPr>
                        <a:t>Value</a:t>
                      </a:r>
                    </a:p>
                  </a:txBody>
                  <a:tcPr marL="68580" marR="68580" marT="34290" marB="34290">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r>
                        <a:rPr lang="en-US" sz="800" dirty="0"/>
                        <a:t>Low</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r>
                        <a:rPr lang="en-US" sz="800" dirty="0"/>
                        <a:t> Med</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r>
                        <a:rPr lang="en-US" sz="800" dirty="0"/>
                        <a:t>High</a:t>
                      </a:r>
                    </a:p>
                  </a:txBody>
                  <a:tcPr marL="68580" marR="68580" marT="34290" marB="34290" anchor="ct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832162336"/>
                  </a:ext>
                </a:extLst>
              </a:tr>
              <a:tr h="367080">
                <a:tc>
                  <a:txBody>
                    <a:bodyPr/>
                    <a:lstStyle/>
                    <a:p>
                      <a:pPr algn="ctr"/>
                      <a:r>
                        <a:rPr lang="en-US" sz="800" dirty="0">
                          <a:solidFill>
                            <a:schemeClr val="tx1"/>
                          </a:solidFill>
                        </a:rPr>
                        <a:t>Staffing </a:t>
                      </a:r>
                    </a:p>
                    <a:p>
                      <a:pPr algn="ctr"/>
                      <a:r>
                        <a:rPr lang="en-US" sz="800" dirty="0">
                          <a:solidFill>
                            <a:schemeClr val="tx1"/>
                          </a:solidFill>
                        </a:rPr>
                        <a:t>Number</a:t>
                      </a:r>
                    </a:p>
                  </a:txBody>
                  <a:tcPr marL="68580" marR="68580" marT="34290" marB="34290">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r>
                        <a:rPr lang="en-US" sz="800" dirty="0"/>
                        <a:t>Low</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r>
                        <a:rPr lang="en-US" sz="800" dirty="0"/>
                        <a:t>High</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tc>
                  <a:txBody>
                    <a:bodyPr/>
                    <a:lstStyle/>
                    <a:p>
                      <a:pPr algn="ctr"/>
                      <a:r>
                        <a:rPr lang="en-US" sz="800" dirty="0"/>
                        <a:t>Medium</a:t>
                      </a:r>
                    </a:p>
                  </a:txBody>
                  <a:tcPr marL="68580" marR="68580" marT="34290" marB="34290" anchor="ct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4229990431"/>
                  </a:ext>
                </a:extLst>
              </a:tr>
              <a:tr h="367080">
                <a:tc>
                  <a:txBody>
                    <a:bodyPr/>
                    <a:lstStyle/>
                    <a:p>
                      <a:pPr algn="ctr"/>
                      <a:r>
                        <a:rPr lang="en-US" sz="800" dirty="0">
                          <a:solidFill>
                            <a:schemeClr val="tx1"/>
                          </a:solidFill>
                        </a:rPr>
                        <a:t>Primary </a:t>
                      </a:r>
                    </a:p>
                    <a:p>
                      <a:pPr algn="ctr"/>
                      <a:r>
                        <a:rPr lang="en-US" sz="800" dirty="0">
                          <a:solidFill>
                            <a:schemeClr val="tx1"/>
                          </a:solidFill>
                        </a:rPr>
                        <a:t>Transaction</a:t>
                      </a:r>
                    </a:p>
                  </a:txBody>
                  <a:tcPr marL="68580" marR="68580" marT="34290" marB="34290">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noFill/>
                  </a:tcPr>
                </a:tc>
                <a:tc>
                  <a:txBody>
                    <a:bodyPr/>
                    <a:lstStyle/>
                    <a:p>
                      <a:pPr algn="ctr"/>
                      <a:r>
                        <a:rPr lang="en-US" sz="800" dirty="0"/>
                        <a:t>Web-store</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noFill/>
                  </a:tcPr>
                </a:tc>
                <a:tc>
                  <a:txBody>
                    <a:bodyPr/>
                    <a:lstStyle/>
                    <a:p>
                      <a:pPr algn="ctr"/>
                      <a:r>
                        <a:rPr lang="en-US" sz="800" dirty="0"/>
                        <a:t>EDI</a:t>
                      </a:r>
                    </a:p>
                  </a:txBody>
                  <a:tcPr marL="68580" marR="68580" marT="34290" marB="3429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noFill/>
                  </a:tcPr>
                </a:tc>
                <a:tc>
                  <a:txBody>
                    <a:bodyPr/>
                    <a:lstStyle/>
                    <a:p>
                      <a:pPr algn="ctr"/>
                      <a:r>
                        <a:rPr lang="en-US" sz="800" dirty="0"/>
                        <a:t>EDI</a:t>
                      </a:r>
                    </a:p>
                  </a:txBody>
                  <a:tcPr marL="68580" marR="68580" marT="34290" marB="34290" anchor="ctr">
                    <a:lnL w="12700" cap="flat" cmpd="sng" algn="ctr">
                      <a:solidFill>
                        <a:schemeClr val="tx1"/>
                      </a:solidFill>
                      <a:prstDash val="sysDash"/>
                      <a:round/>
                      <a:headEnd type="none" w="med" len="med"/>
                      <a:tailEnd type="none" w="med" len="med"/>
                    </a:lnL>
                    <a:lnT w="12700" cap="flat" cmpd="sng" algn="ctr">
                      <a:solidFill>
                        <a:schemeClr val="tx1"/>
                      </a:solidFill>
                      <a:prstDash val="sysDash"/>
                      <a:round/>
                      <a:headEnd type="none" w="med" len="med"/>
                      <a:tailEnd type="none" w="med" len="med"/>
                    </a:lnT>
                    <a:noFill/>
                  </a:tcPr>
                </a:tc>
                <a:extLst>
                  <a:ext uri="{0D108BD9-81ED-4DB2-BD59-A6C34878D82A}">
                    <a16:rowId xmlns:a16="http://schemas.microsoft.com/office/drawing/2014/main" val="3051316030"/>
                  </a:ext>
                </a:extLst>
              </a:tr>
            </a:tbl>
          </a:graphicData>
        </a:graphic>
      </p:graphicFrame>
      <p:sp>
        <p:nvSpPr>
          <p:cNvPr id="11" name="Right Arrow 10">
            <a:extLst>
              <a:ext uri="{FF2B5EF4-FFF2-40B4-BE49-F238E27FC236}">
                <a16:creationId xmlns:a16="http://schemas.microsoft.com/office/drawing/2014/main" id="{03CC3F3C-075B-294B-9998-2711D82931B8}"/>
              </a:ext>
            </a:extLst>
          </p:cNvPr>
          <p:cNvSpPr/>
          <p:nvPr/>
        </p:nvSpPr>
        <p:spPr>
          <a:xfrm>
            <a:off x="4905444" y="4381451"/>
            <a:ext cx="2479513" cy="241724"/>
          </a:xfrm>
          <a:prstGeom prst="rightArrow">
            <a:avLst>
              <a:gd name="adj1" fmla="val 50000"/>
              <a:gd name="adj2" fmla="val 37446"/>
            </a:avLst>
          </a:prstGeom>
          <a:gradFill flip="none" rotWithShape="1">
            <a:gsLst>
              <a:gs pos="0">
                <a:schemeClr val="accent4"/>
              </a:gs>
              <a:gs pos="100000">
                <a:schemeClr val="tx2"/>
              </a:gs>
            </a:gsLst>
            <a:lin ang="10800000" scaled="1"/>
            <a:tileRect/>
          </a:gradFill>
        </p:spPr>
        <p:style>
          <a:lnRef idx="2">
            <a:schemeClr val="dk1"/>
          </a:lnRef>
          <a:fillRef idx="1">
            <a:schemeClr val="lt1"/>
          </a:fillRef>
          <a:effectRef idx="0">
            <a:schemeClr val="dk1"/>
          </a:effectRef>
          <a:fontRef idx="minor">
            <a:schemeClr val="dk1"/>
          </a:fontRef>
        </p:style>
        <p:txBody>
          <a:bodyPr rtlCol="0" anchor="ctr"/>
          <a:lstStyle/>
          <a:p>
            <a:pPr algn="ctr"/>
            <a:r>
              <a:rPr lang="en-US" sz="750" dirty="0">
                <a:solidFill>
                  <a:schemeClr val="bg1"/>
                </a:solidFill>
              </a:rPr>
              <a:t>Customized Experience</a:t>
            </a:r>
          </a:p>
        </p:txBody>
      </p:sp>
      <p:sp>
        <p:nvSpPr>
          <p:cNvPr id="12" name="Left Arrow 11">
            <a:extLst>
              <a:ext uri="{FF2B5EF4-FFF2-40B4-BE49-F238E27FC236}">
                <a16:creationId xmlns:a16="http://schemas.microsoft.com/office/drawing/2014/main" id="{D1C7765F-46EA-FE41-9947-46BF54A59117}"/>
              </a:ext>
            </a:extLst>
          </p:cNvPr>
          <p:cNvSpPr/>
          <p:nvPr/>
        </p:nvSpPr>
        <p:spPr>
          <a:xfrm>
            <a:off x="2356762" y="4381451"/>
            <a:ext cx="2536191" cy="241724"/>
          </a:xfrm>
          <a:prstGeom prst="leftArrow">
            <a:avLst/>
          </a:prstGeom>
          <a:gradFill flip="none" rotWithShape="1">
            <a:gsLst>
              <a:gs pos="0">
                <a:schemeClr val="accent1"/>
              </a:gs>
              <a:gs pos="100000">
                <a:schemeClr val="accent5"/>
              </a:gs>
            </a:gsLst>
            <a:lin ang="0" scaled="1"/>
            <a:tileRect/>
          </a:gradFill>
        </p:spPr>
        <p:style>
          <a:lnRef idx="2">
            <a:schemeClr val="dk1"/>
          </a:lnRef>
          <a:fillRef idx="1">
            <a:schemeClr val="lt1"/>
          </a:fillRef>
          <a:effectRef idx="0">
            <a:schemeClr val="dk1"/>
          </a:effectRef>
          <a:fontRef idx="minor">
            <a:schemeClr val="dk1"/>
          </a:fontRef>
        </p:style>
        <p:txBody>
          <a:bodyPr rtlCol="0" anchor="ctr"/>
          <a:lstStyle/>
          <a:p>
            <a:pPr algn="ctr"/>
            <a:r>
              <a:rPr lang="en-US" sz="750" dirty="0">
                <a:solidFill>
                  <a:schemeClr val="bg1"/>
                </a:solidFill>
              </a:rPr>
              <a:t>Digital Experience</a:t>
            </a:r>
          </a:p>
        </p:txBody>
      </p:sp>
      <p:sp>
        <p:nvSpPr>
          <p:cNvPr id="13" name="TextBox 12">
            <a:extLst>
              <a:ext uri="{FF2B5EF4-FFF2-40B4-BE49-F238E27FC236}">
                <a16:creationId xmlns:a16="http://schemas.microsoft.com/office/drawing/2014/main" id="{38DD1C98-24AC-844D-89AF-13772AD2A217}"/>
              </a:ext>
            </a:extLst>
          </p:cNvPr>
          <p:cNvSpPr txBox="1"/>
          <p:nvPr/>
        </p:nvSpPr>
        <p:spPr>
          <a:xfrm>
            <a:off x="7013308" y="1108802"/>
            <a:ext cx="982949" cy="207749"/>
          </a:xfrm>
          <a:prstGeom prst="rect">
            <a:avLst/>
          </a:prstGeom>
          <a:noFill/>
          <a:ln>
            <a:noFill/>
          </a:ln>
        </p:spPr>
        <p:txBody>
          <a:bodyPr wrap="square" rtlCol="0">
            <a:spAutoFit/>
          </a:bodyPr>
          <a:lstStyle/>
          <a:p>
            <a:pPr algn="ctr"/>
            <a:r>
              <a:rPr lang="en-US" sz="750" i="1" dirty="0"/>
              <a:t>Customer 2 </a:t>
            </a:r>
          </a:p>
        </p:txBody>
      </p:sp>
      <p:pic>
        <p:nvPicPr>
          <p:cNvPr id="14" name="Picture 13">
            <a:extLst>
              <a:ext uri="{FF2B5EF4-FFF2-40B4-BE49-F238E27FC236}">
                <a16:creationId xmlns:a16="http://schemas.microsoft.com/office/drawing/2014/main" id="{8A143419-0FA9-C645-95EF-7C41421C5E84}"/>
              </a:ext>
            </a:extLst>
          </p:cNvPr>
          <p:cNvPicPr>
            <a:picLocks noChangeAspect="1"/>
          </p:cNvPicPr>
          <p:nvPr/>
        </p:nvPicPr>
        <p:blipFill>
          <a:blip r:embed="rId3"/>
          <a:stretch>
            <a:fillRect/>
          </a:stretch>
        </p:blipFill>
        <p:spPr>
          <a:xfrm>
            <a:off x="2430419" y="2887108"/>
            <a:ext cx="457200" cy="457200"/>
          </a:xfrm>
          <a:prstGeom prst="rect">
            <a:avLst/>
          </a:prstGeom>
        </p:spPr>
      </p:pic>
      <p:pic>
        <p:nvPicPr>
          <p:cNvPr id="15" name="Picture 14">
            <a:extLst>
              <a:ext uri="{FF2B5EF4-FFF2-40B4-BE49-F238E27FC236}">
                <a16:creationId xmlns:a16="http://schemas.microsoft.com/office/drawing/2014/main" id="{15539EC2-DD59-2849-99B8-45BDE815C4CE}"/>
              </a:ext>
            </a:extLst>
          </p:cNvPr>
          <p:cNvPicPr>
            <a:picLocks noChangeAspect="1"/>
          </p:cNvPicPr>
          <p:nvPr/>
        </p:nvPicPr>
        <p:blipFill>
          <a:blip r:embed="rId4"/>
          <a:stretch>
            <a:fillRect/>
          </a:stretch>
        </p:blipFill>
        <p:spPr>
          <a:xfrm>
            <a:off x="6349675" y="2887108"/>
            <a:ext cx="457200" cy="457200"/>
          </a:xfrm>
          <a:prstGeom prst="rect">
            <a:avLst/>
          </a:prstGeom>
        </p:spPr>
      </p:pic>
      <p:sp>
        <p:nvSpPr>
          <p:cNvPr id="16" name="TextBox 15">
            <a:extLst>
              <a:ext uri="{FF2B5EF4-FFF2-40B4-BE49-F238E27FC236}">
                <a16:creationId xmlns:a16="http://schemas.microsoft.com/office/drawing/2014/main" id="{699B360B-A00D-A740-B27A-92F25CDCFE7D}"/>
              </a:ext>
            </a:extLst>
          </p:cNvPr>
          <p:cNvSpPr txBox="1"/>
          <p:nvPr/>
        </p:nvSpPr>
        <p:spPr>
          <a:xfrm>
            <a:off x="873982" y="1451500"/>
            <a:ext cx="1194002" cy="830997"/>
          </a:xfrm>
          <a:prstGeom prst="rect">
            <a:avLst/>
          </a:prstGeom>
          <a:noFill/>
          <a:ln>
            <a:noFill/>
          </a:ln>
        </p:spPr>
        <p:txBody>
          <a:bodyPr wrap="square" rtlCol="0">
            <a:spAutoFit/>
          </a:bodyPr>
          <a:lstStyle/>
          <a:p>
            <a:pPr algn="l"/>
            <a:r>
              <a:rPr lang="en-US" sz="1200" b="1" dirty="0"/>
              <a:t>Revenue Goals</a:t>
            </a:r>
          </a:p>
          <a:p>
            <a:pPr algn="l"/>
            <a:endParaRPr lang="en-US" sz="1200" b="1" dirty="0"/>
          </a:p>
          <a:p>
            <a:pPr algn="l"/>
            <a:endParaRPr lang="en-US" sz="1200" b="1" dirty="0"/>
          </a:p>
        </p:txBody>
      </p:sp>
      <p:pic>
        <p:nvPicPr>
          <p:cNvPr id="17" name="Graphic 16">
            <a:extLst>
              <a:ext uri="{FF2B5EF4-FFF2-40B4-BE49-F238E27FC236}">
                <a16:creationId xmlns:a16="http://schemas.microsoft.com/office/drawing/2014/main" id="{A47B12B8-7ABB-204F-A899-222948F87EF2}"/>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4522323" y="2887108"/>
            <a:ext cx="457200" cy="457200"/>
          </a:xfrm>
          <a:prstGeom prst="rect">
            <a:avLst/>
          </a:prstGeom>
        </p:spPr>
      </p:pic>
      <p:sp>
        <p:nvSpPr>
          <p:cNvPr id="18" name="TextBox 17">
            <a:extLst>
              <a:ext uri="{FF2B5EF4-FFF2-40B4-BE49-F238E27FC236}">
                <a16:creationId xmlns:a16="http://schemas.microsoft.com/office/drawing/2014/main" id="{C9A0E3A2-DF1C-624C-A236-EDD2955B8731}"/>
              </a:ext>
            </a:extLst>
          </p:cNvPr>
          <p:cNvSpPr txBox="1"/>
          <p:nvPr/>
        </p:nvSpPr>
        <p:spPr>
          <a:xfrm>
            <a:off x="1985113" y="2137044"/>
            <a:ext cx="982949" cy="207749"/>
          </a:xfrm>
          <a:prstGeom prst="rect">
            <a:avLst/>
          </a:prstGeom>
          <a:noFill/>
          <a:ln>
            <a:noFill/>
          </a:ln>
        </p:spPr>
        <p:txBody>
          <a:bodyPr wrap="square" rtlCol="0">
            <a:spAutoFit/>
          </a:bodyPr>
          <a:lstStyle/>
          <a:p>
            <a:pPr algn="ctr"/>
            <a:r>
              <a:rPr lang="en-US" sz="750" i="1" dirty="0"/>
              <a:t>Customer 3 </a:t>
            </a:r>
          </a:p>
        </p:txBody>
      </p:sp>
      <p:sp>
        <p:nvSpPr>
          <p:cNvPr id="19" name="TextBox 18">
            <a:extLst>
              <a:ext uri="{FF2B5EF4-FFF2-40B4-BE49-F238E27FC236}">
                <a16:creationId xmlns:a16="http://schemas.microsoft.com/office/drawing/2014/main" id="{B1A22861-D90A-5C4C-BDBF-08AD7DFF765D}"/>
              </a:ext>
            </a:extLst>
          </p:cNvPr>
          <p:cNvSpPr txBox="1"/>
          <p:nvPr/>
        </p:nvSpPr>
        <p:spPr>
          <a:xfrm>
            <a:off x="3993836" y="1298097"/>
            <a:ext cx="982949" cy="207749"/>
          </a:xfrm>
          <a:prstGeom prst="rect">
            <a:avLst/>
          </a:prstGeom>
          <a:noFill/>
          <a:ln>
            <a:noFill/>
          </a:ln>
        </p:spPr>
        <p:txBody>
          <a:bodyPr wrap="square" rtlCol="0">
            <a:spAutoFit/>
          </a:bodyPr>
          <a:lstStyle/>
          <a:p>
            <a:pPr algn="ctr"/>
            <a:r>
              <a:rPr lang="en-US" sz="750" i="1" dirty="0"/>
              <a:t>Customer 4 </a:t>
            </a:r>
          </a:p>
        </p:txBody>
      </p:sp>
      <p:sp>
        <p:nvSpPr>
          <p:cNvPr id="20" name="TextBox 19">
            <a:extLst>
              <a:ext uri="{FF2B5EF4-FFF2-40B4-BE49-F238E27FC236}">
                <a16:creationId xmlns:a16="http://schemas.microsoft.com/office/drawing/2014/main" id="{2FD0EAFC-6580-6A43-9A29-2636DB785812}"/>
              </a:ext>
            </a:extLst>
          </p:cNvPr>
          <p:cNvSpPr txBox="1"/>
          <p:nvPr/>
        </p:nvSpPr>
        <p:spPr>
          <a:xfrm>
            <a:off x="3763186" y="2560000"/>
            <a:ext cx="3392303" cy="276999"/>
          </a:xfrm>
          <a:prstGeom prst="rect">
            <a:avLst/>
          </a:prstGeom>
          <a:noFill/>
          <a:ln>
            <a:noFill/>
          </a:ln>
        </p:spPr>
        <p:txBody>
          <a:bodyPr wrap="square" rtlCol="0">
            <a:spAutoFit/>
          </a:bodyPr>
          <a:lstStyle/>
          <a:p>
            <a:pPr algn="l"/>
            <a:r>
              <a:rPr lang="en-US" sz="1200" b="1" dirty="0"/>
              <a:t>Customer Desired Interaction </a:t>
            </a:r>
          </a:p>
        </p:txBody>
      </p:sp>
    </p:spTree>
    <p:extLst>
      <p:ext uri="{BB962C8B-B14F-4D97-AF65-F5344CB8AC3E}">
        <p14:creationId xmlns:p14="http://schemas.microsoft.com/office/powerpoint/2010/main" val="2811319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26E07-132D-394C-908B-84F32A4B425A}"/>
              </a:ext>
            </a:extLst>
          </p:cNvPr>
          <p:cNvSpPr>
            <a:spLocks noGrp="1"/>
          </p:cNvSpPr>
          <p:nvPr>
            <p:ph type="title"/>
          </p:nvPr>
        </p:nvSpPr>
        <p:spPr/>
        <p:txBody>
          <a:bodyPr/>
          <a:lstStyle/>
          <a:p>
            <a:r>
              <a:rPr lang="en-US" dirty="0"/>
              <a:t>B2B Personas Matter</a:t>
            </a:r>
          </a:p>
        </p:txBody>
      </p:sp>
      <p:sp>
        <p:nvSpPr>
          <p:cNvPr id="5" name="TextBox 4">
            <a:extLst>
              <a:ext uri="{FF2B5EF4-FFF2-40B4-BE49-F238E27FC236}">
                <a16:creationId xmlns:a16="http://schemas.microsoft.com/office/drawing/2014/main" id="{87DA9940-3588-EC48-BB05-41781E6FFBB9}"/>
              </a:ext>
            </a:extLst>
          </p:cNvPr>
          <p:cNvSpPr txBox="1"/>
          <p:nvPr/>
        </p:nvSpPr>
        <p:spPr>
          <a:xfrm>
            <a:off x="867907" y="1526584"/>
            <a:ext cx="2380558" cy="1231106"/>
          </a:xfrm>
          <a:prstGeom prst="rect">
            <a:avLst/>
          </a:prstGeom>
          <a:solidFill>
            <a:schemeClr val="bg1"/>
          </a:solidFill>
          <a:ln>
            <a:solidFill>
              <a:schemeClr val="tx1"/>
            </a:solidFill>
          </a:ln>
        </p:spPr>
        <p:txBody>
          <a:bodyPr wrap="square" rtlCol="0">
            <a:spAutoFit/>
          </a:bodyPr>
          <a:lstStyle/>
          <a:p>
            <a:pPr algn="l"/>
            <a:r>
              <a:rPr lang="en-US" b="1" dirty="0"/>
              <a:t>Service Technician</a:t>
            </a:r>
          </a:p>
          <a:p>
            <a:pPr algn="l"/>
            <a:r>
              <a:rPr lang="en-US" sz="1400" dirty="0"/>
              <a:t>I want to show up as a professional.  Make it easy for me to be a professional on servicing your products. </a:t>
            </a:r>
          </a:p>
        </p:txBody>
      </p:sp>
      <p:sp>
        <p:nvSpPr>
          <p:cNvPr id="6" name="TextBox 5">
            <a:extLst>
              <a:ext uri="{FF2B5EF4-FFF2-40B4-BE49-F238E27FC236}">
                <a16:creationId xmlns:a16="http://schemas.microsoft.com/office/drawing/2014/main" id="{438234FB-04AF-E24A-BEBC-2C05741830A1}"/>
              </a:ext>
            </a:extLst>
          </p:cNvPr>
          <p:cNvSpPr txBox="1"/>
          <p:nvPr/>
        </p:nvSpPr>
        <p:spPr>
          <a:xfrm>
            <a:off x="3332139" y="1526584"/>
            <a:ext cx="2231756" cy="1231106"/>
          </a:xfrm>
          <a:prstGeom prst="rect">
            <a:avLst/>
          </a:prstGeom>
          <a:solidFill>
            <a:schemeClr val="bg1"/>
          </a:solidFill>
          <a:ln>
            <a:solidFill>
              <a:schemeClr val="tx1"/>
            </a:solidFill>
          </a:ln>
        </p:spPr>
        <p:txBody>
          <a:bodyPr wrap="square" rtlCol="0">
            <a:spAutoFit/>
          </a:bodyPr>
          <a:lstStyle/>
          <a:p>
            <a:pPr algn="l"/>
            <a:r>
              <a:rPr lang="en-US" b="1" dirty="0"/>
              <a:t>Purchaser</a:t>
            </a:r>
          </a:p>
          <a:p>
            <a:pPr algn="l"/>
            <a:r>
              <a:rPr lang="en-US" sz="1400" dirty="0"/>
              <a:t>I am busy; it needs to be frictionless to buy from you.  </a:t>
            </a:r>
          </a:p>
          <a:p>
            <a:pPr algn="l"/>
            <a:endParaRPr lang="en-US" sz="1400" dirty="0"/>
          </a:p>
        </p:txBody>
      </p:sp>
      <p:sp>
        <p:nvSpPr>
          <p:cNvPr id="7" name="TextBox 6">
            <a:extLst>
              <a:ext uri="{FF2B5EF4-FFF2-40B4-BE49-F238E27FC236}">
                <a16:creationId xmlns:a16="http://schemas.microsoft.com/office/drawing/2014/main" id="{4B7A69A2-08B4-0A42-B20E-7F6A80EFECF7}"/>
              </a:ext>
            </a:extLst>
          </p:cNvPr>
          <p:cNvSpPr txBox="1"/>
          <p:nvPr/>
        </p:nvSpPr>
        <p:spPr>
          <a:xfrm>
            <a:off x="867906" y="2888242"/>
            <a:ext cx="2380557" cy="1231106"/>
          </a:xfrm>
          <a:prstGeom prst="rect">
            <a:avLst/>
          </a:prstGeom>
          <a:solidFill>
            <a:schemeClr val="bg1"/>
          </a:solidFill>
          <a:ln>
            <a:solidFill>
              <a:schemeClr val="tx1"/>
            </a:solidFill>
          </a:ln>
        </p:spPr>
        <p:txBody>
          <a:bodyPr wrap="square" rtlCol="0">
            <a:spAutoFit/>
          </a:bodyPr>
          <a:lstStyle/>
          <a:p>
            <a:pPr algn="l"/>
            <a:r>
              <a:rPr lang="en-US" b="1" dirty="0"/>
              <a:t>CEO </a:t>
            </a:r>
          </a:p>
          <a:p>
            <a:pPr algn="l"/>
            <a:r>
              <a:rPr lang="en-US" sz="1400" dirty="0"/>
              <a:t>Reduce my investment risk.  I want to know I am partnering with innovative winning companies. </a:t>
            </a:r>
          </a:p>
        </p:txBody>
      </p:sp>
      <p:sp>
        <p:nvSpPr>
          <p:cNvPr id="8" name="TextBox 7">
            <a:extLst>
              <a:ext uri="{FF2B5EF4-FFF2-40B4-BE49-F238E27FC236}">
                <a16:creationId xmlns:a16="http://schemas.microsoft.com/office/drawing/2014/main" id="{FEC38B83-E8B1-8945-9561-9CEFA0AAB9FB}"/>
              </a:ext>
            </a:extLst>
          </p:cNvPr>
          <p:cNvSpPr txBox="1"/>
          <p:nvPr/>
        </p:nvSpPr>
        <p:spPr>
          <a:xfrm>
            <a:off x="3332139" y="2888242"/>
            <a:ext cx="2231756" cy="1231106"/>
          </a:xfrm>
          <a:prstGeom prst="rect">
            <a:avLst/>
          </a:prstGeom>
          <a:solidFill>
            <a:schemeClr val="bg1"/>
          </a:solidFill>
          <a:ln>
            <a:solidFill>
              <a:schemeClr val="tx1"/>
            </a:solidFill>
          </a:ln>
        </p:spPr>
        <p:txBody>
          <a:bodyPr wrap="square" rtlCol="0">
            <a:spAutoFit/>
          </a:bodyPr>
          <a:lstStyle/>
          <a:p>
            <a:pPr algn="l"/>
            <a:r>
              <a:rPr lang="en-US" b="1" dirty="0"/>
              <a:t>HR Leader</a:t>
            </a:r>
          </a:p>
          <a:p>
            <a:pPr algn="l"/>
            <a:r>
              <a:rPr lang="en-US" sz="1400" dirty="0"/>
              <a:t>Teach me to fish.  Show me how to identify OD needs and solve for them. </a:t>
            </a:r>
          </a:p>
          <a:p>
            <a:pPr algn="l"/>
            <a:endParaRPr lang="en-US" sz="1400" dirty="0"/>
          </a:p>
        </p:txBody>
      </p:sp>
      <p:pic>
        <p:nvPicPr>
          <p:cNvPr id="9" name="Picture 8" descr="Text&#10;&#10;Description automatically generated">
            <a:extLst>
              <a:ext uri="{FF2B5EF4-FFF2-40B4-BE49-F238E27FC236}">
                <a16:creationId xmlns:a16="http://schemas.microsoft.com/office/drawing/2014/main" id="{CE315DAB-FD3F-974B-8B02-AC2633BD5682}"/>
              </a:ext>
            </a:extLst>
          </p:cNvPr>
          <p:cNvPicPr>
            <a:picLocks noChangeAspect="1"/>
          </p:cNvPicPr>
          <p:nvPr/>
        </p:nvPicPr>
        <p:blipFill>
          <a:blip r:embed="rId2"/>
          <a:stretch>
            <a:fillRect/>
          </a:stretch>
        </p:blipFill>
        <p:spPr>
          <a:xfrm>
            <a:off x="5895536" y="1336225"/>
            <a:ext cx="2800586" cy="2113017"/>
          </a:xfrm>
          <a:prstGeom prst="rect">
            <a:avLst/>
          </a:prstGeom>
        </p:spPr>
      </p:pic>
      <p:sp>
        <p:nvSpPr>
          <p:cNvPr id="10" name="TextBox 9">
            <a:extLst>
              <a:ext uri="{FF2B5EF4-FFF2-40B4-BE49-F238E27FC236}">
                <a16:creationId xmlns:a16="http://schemas.microsoft.com/office/drawing/2014/main" id="{64ADDA15-E9C1-7543-81A6-83CCCBD52809}"/>
              </a:ext>
            </a:extLst>
          </p:cNvPr>
          <p:cNvSpPr txBox="1"/>
          <p:nvPr/>
        </p:nvSpPr>
        <p:spPr>
          <a:xfrm>
            <a:off x="867907" y="720671"/>
            <a:ext cx="4695988" cy="646331"/>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b="1" i="1" dirty="0"/>
              <a:t>Who are the customer personas that matter for your organization?</a:t>
            </a:r>
          </a:p>
        </p:txBody>
      </p:sp>
    </p:spTree>
    <p:extLst>
      <p:ext uri="{BB962C8B-B14F-4D97-AF65-F5344CB8AC3E}">
        <p14:creationId xmlns:p14="http://schemas.microsoft.com/office/powerpoint/2010/main" val="3576635817"/>
      </p:ext>
    </p:extLst>
  </p:cSld>
  <p:clrMapOvr>
    <a:masterClrMapping/>
  </p:clrMapOvr>
</p:sld>
</file>

<file path=ppt/theme/theme1.xml><?xml version="1.0" encoding="utf-8"?>
<a:theme xmlns:a="http://schemas.openxmlformats.org/drawingml/2006/main" name="Front Cover">
  <a:themeElements>
    <a:clrScheme name="Custom 2">
      <a:dk1>
        <a:srgbClr val="4D4852"/>
      </a:dk1>
      <a:lt1>
        <a:srgbClr val="FFFFFF"/>
      </a:lt1>
      <a:dk2>
        <a:srgbClr val="192957"/>
      </a:dk2>
      <a:lt2>
        <a:srgbClr val="0000E6"/>
      </a:lt2>
      <a:accent1>
        <a:srgbClr val="821E2F"/>
      </a:accent1>
      <a:accent2>
        <a:srgbClr val="E7E6E6"/>
      </a:accent2>
      <a:accent3>
        <a:srgbClr val="FFA805"/>
      </a:accent3>
      <a:accent4>
        <a:srgbClr val="277303"/>
      </a:accent4>
      <a:accent5>
        <a:srgbClr val="CE451B"/>
      </a:accent5>
      <a:accent6>
        <a:srgbClr val="1F7193"/>
      </a:accent6>
      <a:hlink>
        <a:srgbClr val="0000FF"/>
      </a:hlink>
      <a:folHlink>
        <a:srgbClr val="7900A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D6444022-8096-0141-852A-9A9881DE4002}" vid="{1FA3551D-E313-4E42-9197-DC595C09BB49}"/>
    </a:ext>
  </a:extLst>
</a:theme>
</file>

<file path=ppt/theme/theme2.xml><?xml version="1.0" encoding="utf-8"?>
<a:theme xmlns:a="http://schemas.openxmlformats.org/drawingml/2006/main" name="Table of Contents">
  <a:themeElements>
    <a:clrScheme name="Custom 2">
      <a:dk1>
        <a:srgbClr val="4D4852"/>
      </a:dk1>
      <a:lt1>
        <a:srgbClr val="FFFFFF"/>
      </a:lt1>
      <a:dk2>
        <a:srgbClr val="192957"/>
      </a:dk2>
      <a:lt2>
        <a:srgbClr val="0000E6"/>
      </a:lt2>
      <a:accent1>
        <a:srgbClr val="821E2F"/>
      </a:accent1>
      <a:accent2>
        <a:srgbClr val="E7E6E6"/>
      </a:accent2>
      <a:accent3>
        <a:srgbClr val="FFA805"/>
      </a:accent3>
      <a:accent4>
        <a:srgbClr val="277303"/>
      </a:accent4>
      <a:accent5>
        <a:srgbClr val="CE451B"/>
      </a:accent5>
      <a:accent6>
        <a:srgbClr val="1F7193"/>
      </a:accent6>
      <a:hlink>
        <a:srgbClr val="0000FF"/>
      </a:hlink>
      <a:folHlink>
        <a:srgbClr val="7900A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dk1"/>
        </a:lnRef>
        <a:fillRef idx="1">
          <a:schemeClr val="lt1"/>
        </a:fillRef>
        <a:effectRef idx="0">
          <a:schemeClr val="dk1"/>
        </a:effectRef>
        <a:fontRef idx="minor">
          <a:schemeClr val="dk1"/>
        </a:fontRef>
      </a:style>
    </a:spDef>
    <a:txDef>
      <a:spPr>
        <a:solidFill>
          <a:schemeClr val="bg1"/>
        </a:solidFill>
        <a:ln>
          <a:solidFill>
            <a:schemeClr val="tx1"/>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Presentation4" id="{D6444022-8096-0141-852A-9A9881DE4002}" vid="{5BAE94CD-82F1-4247-9605-13394B3CEC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09F7A3A-17A1-F14A-A18A-4C2D6A08E6DB}">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E2FD414E46AD468CD185F1823A7E46" ma:contentTypeVersion="18" ma:contentTypeDescription="Create a new document." ma:contentTypeScope="" ma:versionID="c3ff0b50f4657fbb9a71ec48bfa4ed5b">
  <xsd:schema xmlns:xsd="http://www.w3.org/2001/XMLSchema" xmlns:xs="http://www.w3.org/2001/XMLSchema" xmlns:p="http://schemas.microsoft.com/office/2006/metadata/properties" xmlns:ns2="555bf7c1-5f59-42e2-8e0f-4ac4f9c5961f" xmlns:ns3="79e4151e-f1ac-4fb3-82e1-1489b5b10249" targetNamespace="http://schemas.microsoft.com/office/2006/metadata/properties" ma:root="true" ma:fieldsID="2a9d9b2affec0b692ec2675655342f3a" ns2:_="" ns3:_="">
    <xsd:import namespace="555bf7c1-5f59-42e2-8e0f-4ac4f9c5961f"/>
    <xsd:import namespace="79e4151e-f1ac-4fb3-82e1-1489b5b1024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Sort" minOccurs="0"/>
                <xsd:element ref="ns2:RetentionEn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5bf7c1-5f59-42e2-8e0f-4ac4f9c596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c9b1e84-fa20-4131-a140-7a6b9374846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Sort" ma:index="23" nillable="true" ma:displayName="Sort" ma:decimals="0" ma:format="Dropdown" ma:indexed="true" ma:internalName="Sort" ma:percentage="FALSE">
      <xsd:simpleType>
        <xsd:restriction base="dms:Number"/>
      </xsd:simpleType>
    </xsd:element>
    <xsd:element name="RetentionEnd" ma:index="24" nillable="true" ma:displayName="Retention End" ma:format="DateOnly" ma:internalName="RetentionEnd">
      <xsd:simpleType>
        <xsd:restriction base="dms:DateTim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e4151e-f1ac-4fb3-82e1-1489b5b1024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9edaf78-5612-43ff-9599-65e219bc04ed}" ma:internalName="TaxCatchAll" ma:showField="CatchAllData" ma:web="79e4151e-f1ac-4fb3-82e1-1489b5b1024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tentionEnd xmlns="555bf7c1-5f59-42e2-8e0f-4ac4f9c5961f" xsi:nil="true"/>
    <TaxCatchAll xmlns="79e4151e-f1ac-4fb3-82e1-1489b5b10249" xsi:nil="true"/>
    <Sort xmlns="555bf7c1-5f59-42e2-8e0f-4ac4f9c5961f" xsi:nil="true"/>
    <lcf76f155ced4ddcb4097134ff3c332f xmlns="555bf7c1-5f59-42e2-8e0f-4ac4f9c5961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C2C35F-8833-4C3B-BD41-6E04D1939873}"/>
</file>

<file path=customXml/itemProps2.xml><?xml version="1.0" encoding="utf-8"?>
<ds:datastoreItem xmlns:ds="http://schemas.openxmlformats.org/officeDocument/2006/customXml" ds:itemID="{94EE509C-C2D4-4168-94B8-3F96B1D231C2}"/>
</file>

<file path=customXml/itemProps3.xml><?xml version="1.0" encoding="utf-8"?>
<ds:datastoreItem xmlns:ds="http://schemas.openxmlformats.org/officeDocument/2006/customXml" ds:itemID="{3DBD0DF3-75BB-4E57-9827-93328127D672}"/>
</file>

<file path=docProps/app.xml><?xml version="1.0" encoding="utf-8"?>
<Properties xmlns="http://schemas.openxmlformats.org/officeDocument/2006/extended-properties" xmlns:vt="http://schemas.openxmlformats.org/officeDocument/2006/docPropsVTypes">
  <Template>Front Cover</Template>
  <TotalTime>15005</TotalTime>
  <Words>2377</Words>
  <Application>Microsoft Macintosh PowerPoint</Application>
  <PresentationFormat>On-screen Show (16:9)</PresentationFormat>
  <Paragraphs>352</Paragraphs>
  <Slides>16</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Apple Color Emoji</vt:lpstr>
      <vt:lpstr>Arial</vt:lpstr>
      <vt:lpstr>Calibri</vt:lpstr>
      <vt:lpstr>Wingdings</vt:lpstr>
      <vt:lpstr>Front Cover</vt:lpstr>
      <vt:lpstr>Table of Contents</vt:lpstr>
      <vt:lpstr>How To Organize For A Differentiated B2B Customer Experience</vt:lpstr>
      <vt:lpstr>Business Buyer Expectations Mirror Growing Consumer Expectations</vt:lpstr>
      <vt:lpstr>Is and Is Not</vt:lpstr>
      <vt:lpstr>Your Customer’s Journey Matters</vt:lpstr>
      <vt:lpstr>Where will an “at par” CX will be ok?</vt:lpstr>
      <vt:lpstr>Where a differentiated B2B CX will help your organization win </vt:lpstr>
      <vt:lpstr>Customer Segmentation Matters</vt:lpstr>
      <vt:lpstr>Customer Segmentation</vt:lpstr>
      <vt:lpstr>B2B Personas Matter</vt:lpstr>
      <vt:lpstr>What are the organizational implications of your choices? </vt:lpstr>
      <vt:lpstr>Alignment is King</vt:lpstr>
      <vt:lpstr>Culture</vt:lpstr>
      <vt:lpstr>Four Steps to Differentiated Customer Experience</vt:lpstr>
      <vt:lpstr>In Closing…</vt:lpstr>
      <vt:lpstr>Thank you!</vt:lpstr>
      <vt:lpstr>Continued Learning: AlignOrg Solutions’ CX Executive Guide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Organize For A Differentiated B2B Customer Experience</dc:title>
  <dc:creator>Sharon Moura</dc:creator>
  <cp:lastModifiedBy>Voni Smith</cp:lastModifiedBy>
  <cp:revision>61</cp:revision>
  <cp:lastPrinted>2019-11-15T22:21:59Z</cp:lastPrinted>
  <dcterms:created xsi:type="dcterms:W3CDTF">2022-02-21T21:48:35Z</dcterms:created>
  <dcterms:modified xsi:type="dcterms:W3CDTF">2022-03-29T17:03:55Z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0x01010074E2FD414E46AD468CD185F1823A7E46</vt:lpwstr>
  </property>
</Properties>
</file>